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707" r:id="rId5"/>
  </p:sldMasterIdLst>
  <p:notesMasterIdLst>
    <p:notesMasterId r:id="rId171"/>
  </p:notesMasterIdLst>
  <p:sldIdLst>
    <p:sldId id="257" r:id="rId6"/>
    <p:sldId id="258" r:id="rId7"/>
    <p:sldId id="259" r:id="rId8"/>
    <p:sldId id="260" r:id="rId9"/>
    <p:sldId id="261" r:id="rId10"/>
    <p:sldId id="262" r:id="rId11"/>
    <p:sldId id="263" r:id="rId12"/>
    <p:sldId id="265" r:id="rId13"/>
    <p:sldId id="266" r:id="rId14"/>
    <p:sldId id="267" r:id="rId15"/>
    <p:sldId id="270" r:id="rId16"/>
    <p:sldId id="280" r:id="rId17"/>
    <p:sldId id="283" r:id="rId18"/>
    <p:sldId id="286" r:id="rId19"/>
    <p:sldId id="289" r:id="rId20"/>
    <p:sldId id="292" r:id="rId21"/>
    <p:sldId id="295" r:id="rId22"/>
    <p:sldId id="298" r:id="rId23"/>
    <p:sldId id="301" r:id="rId24"/>
    <p:sldId id="304" r:id="rId25"/>
    <p:sldId id="307" r:id="rId26"/>
    <p:sldId id="310" r:id="rId27"/>
    <p:sldId id="313" r:id="rId28"/>
    <p:sldId id="316" r:id="rId29"/>
    <p:sldId id="319" r:id="rId30"/>
    <p:sldId id="322" r:id="rId31"/>
    <p:sldId id="325" r:id="rId32"/>
    <p:sldId id="328" r:id="rId33"/>
    <p:sldId id="331" r:id="rId34"/>
    <p:sldId id="334" r:id="rId35"/>
    <p:sldId id="337" r:id="rId36"/>
    <p:sldId id="340" r:id="rId37"/>
    <p:sldId id="343" r:id="rId38"/>
    <p:sldId id="346" r:id="rId39"/>
    <p:sldId id="349" r:id="rId40"/>
    <p:sldId id="352" r:id="rId41"/>
    <p:sldId id="355" r:id="rId42"/>
    <p:sldId id="358" r:id="rId43"/>
    <p:sldId id="361" r:id="rId44"/>
    <p:sldId id="364" r:id="rId45"/>
    <p:sldId id="367" r:id="rId46"/>
    <p:sldId id="370" r:id="rId47"/>
    <p:sldId id="373" r:id="rId48"/>
    <p:sldId id="376" r:id="rId49"/>
    <p:sldId id="379" r:id="rId50"/>
    <p:sldId id="382" r:id="rId51"/>
    <p:sldId id="385" r:id="rId52"/>
    <p:sldId id="388" r:id="rId53"/>
    <p:sldId id="391" r:id="rId54"/>
    <p:sldId id="394" r:id="rId55"/>
    <p:sldId id="397" r:id="rId56"/>
    <p:sldId id="400" r:id="rId57"/>
    <p:sldId id="403" r:id="rId58"/>
    <p:sldId id="406" r:id="rId59"/>
    <p:sldId id="409" r:id="rId60"/>
    <p:sldId id="410" r:id="rId61"/>
    <p:sldId id="411" r:id="rId62"/>
    <p:sldId id="412" r:id="rId63"/>
    <p:sldId id="413" r:id="rId64"/>
    <p:sldId id="414" r:id="rId65"/>
    <p:sldId id="415" r:id="rId66"/>
    <p:sldId id="416" r:id="rId67"/>
    <p:sldId id="417" r:id="rId68"/>
    <p:sldId id="418" r:id="rId69"/>
    <p:sldId id="419" r:id="rId70"/>
    <p:sldId id="26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49" r:id="rId101"/>
    <p:sldId id="450" r:id="rId102"/>
    <p:sldId id="451" r:id="rId103"/>
    <p:sldId id="452" r:id="rId104"/>
    <p:sldId id="453"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69" r:id="rId121"/>
    <p:sldId id="470" r:id="rId122"/>
    <p:sldId id="471" r:id="rId123"/>
    <p:sldId id="472" r:id="rId124"/>
    <p:sldId id="473" r:id="rId125"/>
    <p:sldId id="474" r:id="rId126"/>
    <p:sldId id="475" r:id="rId127"/>
    <p:sldId id="476" r:id="rId128"/>
    <p:sldId id="477"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08" r:id="rId160"/>
    <p:sldId id="509" r:id="rId161"/>
    <p:sldId id="510" r:id="rId162"/>
    <p:sldId id="511" r:id="rId163"/>
    <p:sldId id="512" r:id="rId164"/>
    <p:sldId id="513" r:id="rId165"/>
    <p:sldId id="514" r:id="rId166"/>
    <p:sldId id="515" r:id="rId167"/>
    <p:sldId id="516" r:id="rId168"/>
    <p:sldId id="517" r:id="rId169"/>
    <p:sldId id="518" r:id="rId170"/>
  </p:sldIdLst>
  <p:sldSz cx="9144000" cy="6858000" type="screen4x3"/>
  <p:notesSz cx="6858000" cy="9144000"/>
  <p:custDataLst>
    <p:tags r:id="rId172"/>
  </p:custDataLst>
  <p:defaultTextStyle>
    <a:defPPr>
      <a:defRPr lang="i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p:cViewPr varScale="1">
        <p:scale>
          <a:sx n="51" d="100"/>
          <a:sy n="51" d="100"/>
        </p:scale>
        <p:origin x="629" y="38"/>
      </p:cViewPr>
      <p:guideLst>
        <p:guide orient="horz" pos="2160"/>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theme" Target="theme/theme1.xml"/><Relationship Id="rId170" Type="http://schemas.openxmlformats.org/officeDocument/2006/relationships/slide" Target="slides/slide165.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notesMaster" Target="notesMasters/notesMaster1.xml"/><Relationship Id="rId176" Type="http://schemas.openxmlformats.org/officeDocument/2006/relationships/tableStyles" Target="tableStyle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4.xml"/><Relationship Id="rId9" Type="http://schemas.openxmlformats.org/officeDocument/2006/relationships/slide" Target="slides/slide4.xml"/><Relationship Id="rId172" Type="http://schemas.openxmlformats.org/officeDocument/2006/relationships/tags" Target="tags/tag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0D1BF-4234-4438-8204-ECA1B188982B}" type="datetimeFigureOut">
              <a:rPr lang="ko-KR" altLang="en-US" smtClean="0"/>
              <a:t>2023-09-25</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EDB54-BF67-40DA-AB6C-EB6B49F53C3B}" type="slidenum">
              <a:rPr lang="ko-KR" altLang="en-US" smtClean="0"/>
              <a:t>‹#›</a:t>
            </a:fld>
            <a:endParaRPr lang="ko-KR" altLang="en-US"/>
          </a:p>
        </p:txBody>
      </p:sp>
    </p:spTree>
    <p:extLst>
      <p:ext uri="{BB962C8B-B14F-4D97-AF65-F5344CB8AC3E}">
        <p14:creationId xmlns:p14="http://schemas.microsoft.com/office/powerpoint/2010/main" val="27620012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14</a:t>
            </a:fld>
            <a:endParaRPr lang="ko-KR" altLang="en-US"/>
          </a:p>
        </p:txBody>
      </p:sp>
    </p:spTree>
    <p:extLst>
      <p:ext uri="{BB962C8B-B14F-4D97-AF65-F5344CB8AC3E}">
        <p14:creationId xmlns:p14="http://schemas.microsoft.com/office/powerpoint/2010/main" val="239109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16</a:t>
            </a:fld>
            <a:endParaRPr lang="ko-KR" altLang="en-US"/>
          </a:p>
        </p:txBody>
      </p:sp>
    </p:spTree>
    <p:extLst>
      <p:ext uri="{BB962C8B-B14F-4D97-AF65-F5344CB8AC3E}">
        <p14:creationId xmlns:p14="http://schemas.microsoft.com/office/powerpoint/2010/main" val="357974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649A64D-2590-4276-B419-970BEAD28F3D}" type="slidenum">
              <a:rPr lang="ko-KR" altLang="en-US" smtClean="0"/>
              <a:t>139</a:t>
            </a:fld>
            <a:endParaRPr lang="ko-KR" altLang="en-US"/>
          </a:p>
        </p:txBody>
      </p:sp>
    </p:spTree>
    <p:extLst>
      <p:ext uri="{BB962C8B-B14F-4D97-AF65-F5344CB8AC3E}">
        <p14:creationId xmlns:p14="http://schemas.microsoft.com/office/powerpoint/2010/main" val="202449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39F6BD9-3F5C-4E8E-BC76-4FA72C741E6A}" type="slidenum">
              <a:rPr lang="ko-KR" altLang="en-US" smtClean="0"/>
              <a:t>160</a:t>
            </a:fld>
            <a:endParaRPr lang="ko-KR" altLang="en-US"/>
          </a:p>
        </p:txBody>
      </p:sp>
    </p:spTree>
    <p:extLst>
      <p:ext uri="{BB962C8B-B14F-4D97-AF65-F5344CB8AC3E}">
        <p14:creationId xmlns:p14="http://schemas.microsoft.com/office/powerpoint/2010/main" val="3590990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6.xml"/><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8.jpeg"/></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6.xml"/></Relationships>
</file>

<file path=ppt/slides/_rels/slide11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6.xml"/></Relationships>
</file>

<file path=ppt/slides/_rels/slide11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74.jpe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6.xml"/></Relationships>
</file>

<file path=ppt/slides/_rels/slide12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6.xml"/></Relationships>
</file>

<file path=ppt/slides/_rels/slide12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6.xml"/></Relationships>
</file>

<file path=ppt/slides/_rels/slide12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6.xml"/></Relationships>
</file>

<file path=ppt/slides/_rels/slide1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6.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80.jpe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6.xml"/></Relationships>
</file>

<file path=ppt/slides/_rels/slide13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6.xml"/></Relationships>
</file>

<file path=ppt/slides/_rels/slide13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6.xml"/></Relationships>
</file>

<file path=ppt/slides/_rels/slide13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6.xml"/></Relationships>
</file>

<file path=ppt/slides/_rels/slide1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6.xml"/></Relationships>
</file>

<file path=ppt/slides/_rels/slide1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6.xml"/></Relationships>
</file>

<file path=ppt/slides/_rels/slide14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6.xml"/></Relationships>
</file>

<file path=ppt/slides/_rels/slide14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6.xml"/></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91.jpeg"/></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6.xml"/></Relationships>
</file>

<file path=ppt/slides/_rels/slide15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6.xml"/></Relationships>
</file>

<file path=ppt/slides/_rels/slide15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6.xml"/></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34.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36.jpe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2.jpe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8.gif"/></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8.gif"/><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5.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p>
            <a:r xmlns:a="http://schemas.openxmlformats.org/drawingml/2006/main">
              <a:rPr lang="is" altLang="ko-KR" b="1">
                <a:solidFill>
                  <a:schemeClr val="tx1">
                    <a:lumMod val="50000"/>
                    <a:lumOff val="50000"/>
                  </a:schemeClr>
                </a:solidFill>
              </a:rPr>
              <a:t>Nr.16</a:t>
            </a:r>
            <a:r xmlns:a="http://schemas.openxmlformats.org/drawingml/2006/main">
              <a:rPr lang="is" altLang="en-US" b="1">
                <a:solidFill>
                  <a:schemeClr val="tx1">
                    <a:lumMod val="50000"/>
                    <a:lumOff val="50000"/>
                  </a:schemeClr>
                </a:solidFill>
              </a:rPr>
              <a:t> </a:t>
            </a:r>
            <a:r xmlns:a="http://schemas.openxmlformats.org/drawingml/2006/main">
              <a:rPr lang="is" altLang="ko-KR" b="1">
                <a:solidFill>
                  <a:schemeClr val="tx1">
                    <a:lumMod val="50000"/>
                    <a:lumOff val="50000"/>
                  </a:schemeClr>
                </a:solidFill>
              </a:rPr>
              <a:t>The</a:t>
            </a:r>
            <a:r xmlns:a="http://schemas.openxmlformats.org/drawingml/2006/main">
              <a:rPr lang="is" altLang="en-US" b="1">
                <a:solidFill>
                  <a:schemeClr val="tx1">
                    <a:lumMod val="50000"/>
                    <a:lumOff val="50000"/>
                  </a:schemeClr>
                </a:solidFill>
              </a:rPr>
              <a:t> </a:t>
            </a:r>
            <a:r xmlns:a="http://schemas.openxmlformats.org/drawingml/2006/main">
              <a:rPr lang="is" altLang="ko-KR" b="1">
                <a:solidFill>
                  <a:schemeClr val="tx1">
                    <a:lumMod val="50000"/>
                    <a:lumOff val="50000"/>
                  </a:schemeClr>
                </a:solidFill>
              </a:rPr>
              <a:t>Orð</a:t>
            </a:r>
            <a:r xmlns:a="http://schemas.openxmlformats.org/drawingml/2006/main">
              <a:rPr lang="is" altLang="en-US" b="1">
                <a:solidFill>
                  <a:schemeClr val="tx1">
                    <a:lumMod val="50000"/>
                    <a:lumOff val="50000"/>
                  </a:schemeClr>
                </a:solidFill>
              </a:rPr>
              <a:t> </a:t>
            </a:r>
            <a:r xmlns:a="http://schemas.openxmlformats.org/drawingml/2006/main">
              <a:rPr lang="is" altLang="ko-KR" b="1">
                <a:solidFill>
                  <a:schemeClr val="tx1">
                    <a:lumMod val="50000"/>
                    <a:lumOff val="50000"/>
                  </a:schemeClr>
                </a:solidFill>
              </a:rPr>
              <a:t>af</a:t>
            </a:r>
            <a:r xmlns:a="http://schemas.openxmlformats.org/drawingml/2006/main">
              <a:rPr lang="is" altLang="en-US" b="1">
                <a:solidFill>
                  <a:schemeClr val="tx1">
                    <a:lumMod val="50000"/>
                    <a:lumOff val="50000"/>
                  </a:schemeClr>
                </a:solidFill>
              </a:rPr>
              <a:t> </a:t>
            </a:r>
            <a:r xmlns:a="http://schemas.openxmlformats.org/drawingml/2006/main">
              <a:rPr lang="is" altLang="ko-KR" b="1">
                <a:solidFill>
                  <a:schemeClr val="tx1">
                    <a:lumMod val="50000"/>
                    <a:lumOff val="50000"/>
                  </a:schemeClr>
                </a:solidFill>
              </a:rPr>
              <a:t>Guð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323439"/>
          </a:xfrm>
          <a:prstGeom prst="rect">
            <a:avLst/>
          </a:prstGeom>
          <a:noFill/>
        </p:spPr>
        <p:txBody>
          <a:bodyPr wrap="square" rtlCol="0">
            <a:spAutoFit/>
          </a:bodyPr>
          <a:lstStyle/>
          <a:p>
            <a:pPr xmlns:a="http://schemas.openxmlformats.org/drawingml/2006/main" algn="ctr"/>
            <a:r xmlns:a="http://schemas.openxmlformats.org/drawingml/2006/main">
              <a:rPr lang="is" altLang="ko-KR" sz="4000"/>
              <a:t>Guð kallaði Móse</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192" y="1782108"/>
            <a:ext cx="4769808" cy="3873061"/>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is" altLang="ko-KR" sz="4000">
                <a:solidFill>
                  <a:srgbClr val="FF0000"/>
                </a:solidFill>
              </a:rPr>
              <a:t>Spurningakeppni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7919" y="5503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370" y="73311"/>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is" altLang="ko-KR" sz="3200">
                <a:solidFill>
                  <a:schemeClr val="tx1">
                    <a:lumMod val="65000"/>
                    <a:lumOff val="35000"/>
                  </a:schemeClr>
                </a:solidFill>
              </a:rPr>
              <a:t>Þegar Móse heyrði rödd Guðs, hvað sá hann?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is" altLang="en-US" sz="2800">
                <a:solidFill>
                  <a:schemeClr val="tx1">
                    <a:lumMod val="65000"/>
                    <a:lumOff val="35000"/>
                  </a:schemeClr>
                </a:solidFill>
              </a:rPr>
              <a:t>① </a:t>
            </a:r>
            <a:r xmlns:a="http://schemas.openxmlformats.org/drawingml/2006/main">
              <a:rPr lang="is" altLang="ko-KR" sz="2800">
                <a:solidFill>
                  <a:schemeClr val="tx1">
                    <a:lumMod val="65000"/>
                    <a:lumOff val="35000"/>
                  </a:schemeClr>
                </a:solidFill>
              </a:rPr>
              <a:t>falleg vínviður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is" altLang="en-US" sz="2800">
                <a:solidFill>
                  <a:schemeClr val="tx1">
                    <a:lumMod val="65000"/>
                    <a:lumOff val="35000"/>
                  </a:schemeClr>
                </a:solidFill>
              </a:rPr>
              <a:t>② </a:t>
            </a:r>
            <a:r xmlns:a="http://schemas.openxmlformats.org/drawingml/2006/main">
              <a:rPr lang="is" altLang="ko-KR" sz="2800">
                <a:solidFill>
                  <a:schemeClr val="tx1">
                    <a:lumMod val="65000"/>
                    <a:lumOff val="35000"/>
                  </a:schemeClr>
                </a:solidFill>
              </a:rPr>
              <a:t>ský og þruma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is" altLang="en-US" sz="2800">
                <a:solidFill>
                  <a:schemeClr val="tx1">
                    <a:lumMod val="65000"/>
                    <a:lumOff val="35000"/>
                  </a:schemeClr>
                </a:solidFill>
              </a:rPr>
              <a:t>③ </a:t>
            </a:r>
            <a:r xmlns:a="http://schemas.openxmlformats.org/drawingml/2006/main">
              <a:rPr lang="is" altLang="ko-KR" sz="2800">
                <a:solidFill>
                  <a:schemeClr val="tx1">
                    <a:lumMod val="65000"/>
                    <a:lumOff val="35000"/>
                  </a:schemeClr>
                </a:solidFill>
              </a:rPr>
              <a:t>brennandi runna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is" altLang="en-US" sz="2800">
                <a:solidFill>
                  <a:schemeClr val="tx1">
                    <a:lumMod val="65000"/>
                    <a:lumOff val="35000"/>
                  </a:schemeClr>
                </a:solidFill>
              </a:rPr>
              <a:t>④ </a:t>
            </a:r>
            <a:r xmlns:a="http://schemas.openxmlformats.org/drawingml/2006/main">
              <a:rPr lang="is" altLang="ko-KR" sz="2800">
                <a:solidFill>
                  <a:schemeClr val="tx1">
                    <a:lumMod val="65000"/>
                    <a:lumOff val="35000"/>
                  </a:schemeClr>
                </a:solidFill>
              </a:rPr>
              <a:t>skipt sjó</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391"/>
            <a:ext cx="8712968" cy="523220"/>
          </a:xfrm>
          <a:prstGeom prst="rect">
            <a:avLst/>
          </a:prstGeom>
          <a:noFill/>
        </p:spPr>
        <p:txBody>
          <a:bodyPr wrap="square" rtlCol="0">
            <a:spAutoFit/>
          </a:bodyPr>
          <a:lstStyle/>
          <a:p>
            <a:r xmlns:a="http://schemas.openxmlformats.org/drawingml/2006/main">
              <a:rPr lang="is" altLang="en-US" sz="2800">
                <a:solidFill>
                  <a:srgbClr val="FF0000"/>
                </a:solidFill>
              </a:rPr>
              <a:t>③ </a:t>
            </a:r>
            <a:r xmlns:a="http://schemas.openxmlformats.org/drawingml/2006/main">
              <a:rPr lang="is" altLang="ko-KR" sz="2800">
                <a:solidFill>
                  <a:srgbClr val="FF0000"/>
                </a:solidFill>
              </a:rPr>
              <a:t>brennandi runna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b="1">
                <a:solidFill>
                  <a:schemeClr val="tx1">
                    <a:lumMod val="50000"/>
                    <a:lumOff val="50000"/>
                  </a:schemeClr>
                </a:solidFill>
              </a:rPr>
              <a:t>Nr. 25 Orð Guðs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4400"/>
              <a:t>Gídeon og 300 menn hans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그림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1849141"/>
            <a:ext cx="5364088" cy="4028131"/>
          </a:xfrm>
          <a:prstGeom prst="rect">
            <a:avLst/>
          </a:prstGeom>
        </p:spPr>
      </p:pic>
    </p:spTree>
    <p:extLst>
      <p:ext uri="{BB962C8B-B14F-4D97-AF65-F5344CB8AC3E}">
        <p14:creationId xmlns:p14="http://schemas.microsoft.com/office/powerpoint/2010/main" val="1841279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4000">
                <a:solidFill>
                  <a:srgbClr val="FF0000"/>
                </a:solidFill>
              </a:rPr>
              <a:t>Í dag</a:t>
            </a:r>
            <a:r xmlns:a="http://schemas.openxmlformats.org/drawingml/2006/main">
              <a:rPr lang="is" altLang="en-US" sz="4000">
                <a:solidFill>
                  <a:srgbClr val="FF0000"/>
                </a:solidFill>
              </a:rPr>
              <a:t> </a:t>
            </a:r>
            <a:r xmlns:a="http://schemas.openxmlformats.org/drawingml/2006/main">
              <a:rPr lang="is" altLang="ko-KR" sz="4000">
                <a:solidFill>
                  <a:srgbClr val="FF0000"/>
                </a:solidFill>
              </a:rPr>
              <a:t>Orð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3600"/>
              <a:t>Þegar engill Drottins birtist Gídeon, sagði hann: "Drottinn er með þér, kappi.</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s" altLang="ko-KR" sz="2800">
                <a:solidFill>
                  <a:schemeClr val="tx1">
                    <a:lumMod val="65000"/>
                    <a:lumOff val="35000"/>
                  </a:schemeClr>
                </a:solidFill>
              </a:rPr>
              <a:t>Dómarar</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74262639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48295"/>
            <a:ext cx="5314963" cy="2664297"/>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420888"/>
            <a:ext cx="4716016" cy="3024337"/>
          </a:xfrm>
          <a:prstGeom prst="rect">
            <a:avLst/>
          </a:prstGeom>
        </p:spPr>
      </p:pic>
      <p:sp>
        <p:nvSpPr>
          <p:cNvPr id="5" name="TextBox 4"/>
          <p:cNvSpPr txBox="1"/>
          <p:nvPr/>
        </p:nvSpPr>
        <p:spPr>
          <a:xfrm>
            <a:off x="90389" y="5511706"/>
            <a:ext cx="8963222"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2600">
                <a:solidFill>
                  <a:schemeClr val="tx1">
                    <a:lumMod val="65000"/>
                    <a:lumOff val="35000"/>
                  </a:schemeClr>
                </a:solidFill>
              </a:rPr>
              <a:t>Engill Drottins birtist Gídeon og sagði: "Guð er með þér, kappi mikli." Guð veitti honum fullvissu með dögg og reipi.</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4427984" cy="5445224"/>
          </a:xfrm>
          <a:prstGeom prst="rect">
            <a:avLst/>
          </a:prstGeom>
        </p:spPr>
      </p:pic>
    </p:spTree>
    <p:extLst>
      <p:ext uri="{BB962C8B-B14F-4D97-AF65-F5344CB8AC3E}">
        <p14:creationId xmlns:p14="http://schemas.microsoft.com/office/powerpoint/2010/main" val="218286999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1"/>
            <a:ext cx="9144000" cy="55172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5" name="TextBox 4"/>
          <p:cNvSpPr txBox="1"/>
          <p:nvPr/>
        </p:nvSpPr>
        <p:spPr>
          <a:xfrm>
            <a:off x="251520" y="551758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2800">
                <a:solidFill>
                  <a:schemeClr val="tx1">
                    <a:lumMod val="65000"/>
                    <a:lumOff val="35000"/>
                  </a:schemeClr>
                </a:solidFill>
              </a:rPr>
              <a:t>Þegar hann treysti því að Guð kallaði hann, braut hann niður Baal og altari þess sem Ísraelsmenn tilbáðu.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789" y="-7405"/>
            <a:ext cx="6300192" cy="5236605"/>
          </a:xfrm>
          <a:prstGeom prst="rect">
            <a:avLst/>
          </a:prstGeom>
        </p:spPr>
      </p:pic>
    </p:spTree>
    <p:extLst>
      <p:ext uri="{BB962C8B-B14F-4D97-AF65-F5344CB8AC3E}">
        <p14:creationId xmlns:p14="http://schemas.microsoft.com/office/powerpoint/2010/main" val="182651601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73216"/>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2800">
                <a:solidFill>
                  <a:schemeClr val="tx1">
                    <a:lumMod val="65000"/>
                    <a:lumOff val="35000"/>
                  </a:schemeClr>
                </a:solidFill>
              </a:rPr>
              <a:t>Guð sagði við Gídeon að velja hermenn til að sigra Midíaníta. Samkvæmt fyrirmælum Guðs voru aðeins 300 menn valdir.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12"/>
            <a:ext cx="9127908" cy="5288996"/>
          </a:xfrm>
          <a:prstGeom prst="rect">
            <a:avLst/>
          </a:prstGeom>
        </p:spPr>
      </p:pic>
    </p:spTree>
    <p:extLst>
      <p:ext uri="{BB962C8B-B14F-4D97-AF65-F5344CB8AC3E}">
        <p14:creationId xmlns:p14="http://schemas.microsoft.com/office/powerpoint/2010/main" val="366097274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82" y="5552504"/>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2800">
                <a:solidFill>
                  <a:schemeClr val="tx1">
                    <a:lumMod val="65000"/>
                    <a:lumOff val="35000"/>
                  </a:schemeClr>
                </a:solidFill>
              </a:rPr>
              <a:t>Guð gaf honum frábæra áætlun til að ráðast á þá. Guð lét þá hafa lúðra og tómar krukkur með blysum inni.</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0"/>
            <a:ext cx="9144000" cy="5525852"/>
          </a:xfrm>
          <a:prstGeom prst="rect">
            <a:avLst/>
          </a:prstGeom>
        </p:spPr>
      </p:pic>
    </p:spTree>
    <p:extLst>
      <p:ext uri="{BB962C8B-B14F-4D97-AF65-F5344CB8AC3E}">
        <p14:creationId xmlns:p14="http://schemas.microsoft.com/office/powerpoint/2010/main" val="22954007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3"/>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2800">
                <a:solidFill>
                  <a:schemeClr val="tx1">
                    <a:lumMod val="65000"/>
                    <a:lumOff val="35000"/>
                  </a:schemeClr>
                </a:solidFill>
              </a:rPr>
              <a:t>Á nóttunni framfylgdu Gídeon og 300 menn hans áætlun sem Guð gaf þeim. Þeir unnu stríðið gegn Midíanítum.</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27908" cy="5517232"/>
          </a:xfrm>
          <a:prstGeom prst="rect">
            <a:avLst/>
          </a:prstGeom>
        </p:spPr>
      </p:pic>
    </p:spTree>
    <p:extLst>
      <p:ext uri="{BB962C8B-B14F-4D97-AF65-F5344CB8AC3E}">
        <p14:creationId xmlns:p14="http://schemas.microsoft.com/office/powerpoint/2010/main" val="246858942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4000">
                <a:solidFill>
                  <a:srgbClr val="FF0000"/>
                </a:solidFill>
              </a:rPr>
              <a:t>Kennsla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4981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720840"/>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3600">
                <a:solidFill>
                  <a:schemeClr val="tx1">
                    <a:lumMod val="65000"/>
                    <a:lumOff val="35000"/>
                  </a:schemeClr>
                </a:solidFill>
              </a:rPr>
              <a:t>Gídeon og 300 menn hans unnu stríðið gegn fjölmörgum Midíanítum aðeins með því að hlýða skipun Guðs.</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is" altLang="ko-KR" sz="3600">
                <a:solidFill>
                  <a:schemeClr val="tx1">
                    <a:lumMod val="65000"/>
                    <a:lumOff val="35000"/>
                  </a:schemeClr>
                </a:solidFill>
              </a:rPr>
              <a:t>Leyndarmálið að sigra í lífi mínu er að hlýða Guði.</a:t>
            </a:r>
          </a:p>
        </p:txBody>
      </p:sp>
    </p:spTree>
    <p:extLst>
      <p:ext uri="{BB962C8B-B14F-4D97-AF65-F5344CB8AC3E}">
        <p14:creationId xmlns:p14="http://schemas.microsoft.com/office/powerpoint/2010/main" val="53670184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3200"/>
              <a:t>Guð?</a:t>
            </a:r>
            <a:r xmlns:a="http://schemas.openxmlformats.org/drawingml/2006/main">
              <a:rPr lang="i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3600">
                <a:solidFill>
                  <a:srgbClr val="C00000"/>
                </a:solidFill>
              </a:rPr>
              <a:t>Guð..</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3600">
                <a:solidFill>
                  <a:schemeClr val="tx1">
                    <a:lumMod val="65000"/>
                    <a:lumOff val="35000"/>
                  </a:schemeClr>
                </a:solidFill>
              </a:rPr>
              <a:t>Hann er almáttugur Guð sem getur sigrað fjölda óvinasveita með aðeins 300 mönnum.</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54365830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4000">
                <a:solidFill>
                  <a:srgbClr val="FF0000"/>
                </a:solidFill>
              </a:rPr>
              <a:t>Spurningakeppni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1182"/>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06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3600">
                <a:solidFill>
                  <a:schemeClr val="tx1">
                    <a:lumMod val="65000"/>
                    <a:lumOff val="35000"/>
                  </a:schemeClr>
                </a:solidFill>
              </a:rPr>
              <a:t>Sem var ekki notað fyrir Gídeon og 300 menn hans til að sigra óvin sinn?</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en-US" sz="2800">
                <a:solidFill>
                  <a:schemeClr val="tx1">
                    <a:lumMod val="65000"/>
                    <a:lumOff val="35000"/>
                  </a:schemeClr>
                </a:solidFill>
              </a:rPr>
              <a:t>① </a:t>
            </a:r>
            <a:r xmlns:a="http://schemas.openxmlformats.org/drawingml/2006/main">
              <a:rPr lang="is" altLang="ko-KR" sz="2800">
                <a:solidFill>
                  <a:schemeClr val="tx1">
                    <a:lumMod val="65000"/>
                    <a:lumOff val="35000"/>
                  </a:schemeClr>
                </a:solidFill>
              </a:rPr>
              <a:t>krukkur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en-US" sz="2800">
                <a:solidFill>
                  <a:schemeClr val="tx1">
                    <a:lumMod val="65000"/>
                    <a:lumOff val="35000"/>
                  </a:schemeClr>
                </a:solidFill>
              </a:rPr>
              <a:t>② </a:t>
            </a:r>
            <a:r xmlns:a="http://schemas.openxmlformats.org/drawingml/2006/main">
              <a:rPr lang="is" altLang="ko-KR" sz="2800">
                <a:solidFill>
                  <a:schemeClr val="tx1">
                    <a:lumMod val="65000"/>
                    <a:lumOff val="35000"/>
                  </a:schemeClr>
                </a:solidFill>
              </a:rPr>
              <a:t>sverð</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08817"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en-US" sz="2800">
                <a:solidFill>
                  <a:schemeClr val="tx1">
                    <a:lumMod val="65000"/>
                    <a:lumOff val="35000"/>
                  </a:schemeClr>
                </a:solidFill>
              </a:rPr>
              <a:t>③ </a:t>
            </a:r>
            <a:r xmlns:a="http://schemas.openxmlformats.org/drawingml/2006/main">
              <a:rPr lang="is" altLang="ko-KR" sz="2800">
                <a:solidFill>
                  <a:schemeClr val="tx1">
                    <a:lumMod val="65000"/>
                    <a:lumOff val="35000"/>
                  </a:schemeClr>
                </a:solidFill>
              </a:rPr>
              <a:t>blys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16842"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en-US" sz="2800">
                <a:solidFill>
                  <a:schemeClr val="tx1">
                    <a:lumMod val="65000"/>
                    <a:lumOff val="35000"/>
                  </a:schemeClr>
                </a:solidFill>
              </a:rPr>
              <a:t>④ </a:t>
            </a:r>
            <a:r xmlns:a="http://schemas.openxmlformats.org/drawingml/2006/main">
              <a:rPr lang="is" altLang="ko-KR" sz="2800">
                <a:solidFill>
                  <a:schemeClr val="tx1">
                    <a:lumMod val="65000"/>
                    <a:lumOff val="35000"/>
                  </a:schemeClr>
                </a:solidFill>
              </a:rPr>
              <a:t>lúðra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4687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en-US" sz="2800">
                <a:solidFill>
                  <a:srgbClr val="FF0000"/>
                </a:solidFill>
              </a:rPr>
              <a:t>② </a:t>
            </a:r>
            <a:r xmlns:a="http://schemas.openxmlformats.org/drawingml/2006/main">
              <a:rPr lang="is" altLang="ko-KR" sz="2800">
                <a:solidFill>
                  <a:srgbClr val="FF0000"/>
                </a:solidFill>
              </a:rPr>
              <a:t>sverð</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3668594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is" altLang="ko-KR" sz="4000">
                <a:solidFill>
                  <a:srgbClr val="FF0000"/>
                </a:solidFill>
              </a:rPr>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is" altLang="ko-KR" sz="3600">
                <a:solidFill>
                  <a:schemeClr val="tx1">
                    <a:lumMod val="65000"/>
                    <a:lumOff val="35000"/>
                  </a:schemeClr>
                </a:solidFill>
              </a:rPr>
              <a:t>Þegar Drottinn sá, að hann var kominn yfir til að skoða, kallaði Guð til hans</a:t>
            </a:r>
          </a:p>
          <a:p>
            <a:r xmlns:a="http://schemas.openxmlformats.org/drawingml/2006/main">
              <a:rPr lang="is" altLang="ko-KR" sz="3600">
                <a:solidFill>
                  <a:schemeClr val="tx1">
                    <a:lumMod val="65000"/>
                    <a:lumOff val="35000"/>
                  </a:schemeClr>
                </a:solidFill>
              </a:rPr>
              <a:t>innan úr buskanum,</a:t>
            </a:r>
          </a:p>
          <a:p>
            <a:r xmlns:a="http://schemas.openxmlformats.org/drawingml/2006/main">
              <a:rPr lang="is" altLang="ko-KR" sz="3600">
                <a:solidFill>
                  <a:schemeClr val="tx1">
                    <a:lumMod val="65000"/>
                    <a:lumOff val="35000"/>
                  </a:schemeClr>
                </a:solidFill>
              </a:rPr>
              <a:t>"Móse! Móse!" Og Móse sagði: "Hér er ég."</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is" altLang="ko-KR" sz="2800">
                <a:solidFill>
                  <a:schemeClr val="tx1">
                    <a:lumMod val="65000"/>
                    <a:lumOff val="35000"/>
                  </a:schemeClr>
                </a:solidFill>
              </a:rPr>
              <a:t>Brottför</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57418577"/>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4000">
                <a:solidFill>
                  <a:srgbClr val="FF0000"/>
                </a:solidFill>
              </a:rPr>
              <a:t>Í dag</a:t>
            </a:r>
            <a:r xmlns:a="http://schemas.openxmlformats.org/drawingml/2006/main">
              <a:rPr lang="is" altLang="en-US" sz="4000">
                <a:solidFill>
                  <a:srgbClr val="FF0000"/>
                </a:solidFill>
              </a:rPr>
              <a:t> </a:t>
            </a:r>
            <a:r xmlns:a="http://schemas.openxmlformats.org/drawingml/2006/main">
              <a:rPr lang="is" altLang="ko-KR" sz="4000">
                <a:solidFill>
                  <a:srgbClr val="FF0000"/>
                </a:solidFill>
              </a:rPr>
              <a:t>Orð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3600"/>
              <a:t>Þegar engill Drottins birtist Gídeon, sagði hann: "Drottinn er með þér, kappi.</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s" altLang="ko-KR" sz="2800">
                <a:solidFill>
                  <a:schemeClr val="tx1">
                    <a:lumMod val="65000"/>
                    <a:lumOff val="35000"/>
                  </a:schemeClr>
                </a:solidFill>
              </a:rPr>
              <a:t>Dómarar</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49608922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1" y="1412776"/>
            <a:ext cx="3514775" cy="369332"/>
          </a:xfrm>
          <a:prstGeom prst="rect">
            <a:avLst/>
          </a:prstGeom>
          <a:noFill/>
        </p:spPr>
        <p:txBody>
          <a:bodyPr wrap="square" rtlCol="0">
            <a:spAutoFit/>
          </a:bodyPr>
          <a:lstStyle/>
          <a:p>
            <a:r xmlns:a="http://schemas.openxmlformats.org/drawingml/2006/main">
              <a:rPr lang="is" altLang="ko-KR" b="1">
                <a:solidFill>
                  <a:schemeClr val="tx1">
                    <a:lumMod val="50000"/>
                    <a:lumOff val="50000"/>
                  </a:schemeClr>
                </a:solidFill>
              </a:rPr>
              <a:t>Nr 26 Orð Guðs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105561"/>
            <a:ext cx="4032448" cy="1323439"/>
          </a:xfrm>
          <a:prstGeom prst="rect">
            <a:avLst/>
          </a:prstGeom>
          <a:noFill/>
        </p:spPr>
        <p:txBody>
          <a:bodyPr wrap="square" rtlCol="0">
            <a:spAutoFit/>
          </a:bodyPr>
          <a:lstStyle/>
          <a:p>
            <a:pPr xmlns:a="http://schemas.openxmlformats.org/drawingml/2006/main" algn="ctr"/>
            <a:r xmlns:a="http://schemas.openxmlformats.org/drawingml/2006/main">
              <a:rPr lang="is" altLang="ko-KR" sz="4000"/>
              <a:t>Samson, sterkur stríðsmaður.</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59" y="1337427"/>
            <a:ext cx="4918423" cy="4728061"/>
          </a:xfrm>
          <a:prstGeom prst="rect">
            <a:avLst/>
          </a:prstGeom>
        </p:spPr>
      </p:pic>
    </p:spTree>
    <p:extLst>
      <p:ext uri="{BB962C8B-B14F-4D97-AF65-F5344CB8AC3E}">
        <p14:creationId xmlns:p14="http://schemas.microsoft.com/office/powerpoint/2010/main" val="1631787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is" altLang="ko-KR" sz="4000">
                <a:solidFill>
                  <a:srgbClr val="FF0000"/>
                </a:solidFill>
              </a:rPr>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is" altLang="ko-KR" sz="3600">
                <a:solidFill>
                  <a:schemeClr val="tx1">
                    <a:lumMod val="65000"/>
                    <a:lumOff val="35000"/>
                  </a:schemeClr>
                </a:solidFill>
              </a:rPr>
              <a:t>Konan ól dreng og nefndi hann Samson. Hann óx og Drottinn blessaði hann,</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is" altLang="ko-KR" sz="2800">
                <a:solidFill>
                  <a:schemeClr val="tx1">
                    <a:lumMod val="65000"/>
                    <a:lumOff val="35000"/>
                  </a:schemeClr>
                </a:solidFill>
              </a:rPr>
              <a:t>Dómarar</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1407816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p>
            <a:r xmlns:a="http://schemas.openxmlformats.org/drawingml/2006/main">
              <a:rPr lang="is" altLang="ko-KR" sz="2500">
                <a:solidFill>
                  <a:schemeClr val="tx1">
                    <a:lumMod val="65000"/>
                    <a:lumOff val="35000"/>
                  </a:schemeClr>
                </a:solidFill>
              </a:rPr>
              <a:t>Það var leiðtogi að nafni Samson meðal leiðtoga Ísraelsmanna. Hann var maður sem átti að vera aðskildur Guði frá fæðingu.</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85" y="0"/>
            <a:ext cx="8172400" cy="5777410"/>
          </a:xfrm>
          <a:prstGeom prst="rect">
            <a:avLst/>
          </a:prstGeom>
        </p:spPr>
      </p:pic>
    </p:spTree>
    <p:extLst>
      <p:ext uri="{BB962C8B-B14F-4D97-AF65-F5344CB8AC3E}">
        <p14:creationId xmlns:p14="http://schemas.microsoft.com/office/powerpoint/2010/main" val="2108602892"/>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8963222" cy="1200329"/>
          </a:xfrm>
          <a:prstGeom prst="rect">
            <a:avLst/>
          </a:prstGeom>
          <a:noFill/>
        </p:spPr>
        <p:txBody>
          <a:bodyPr wrap="square" rtlCol="0">
            <a:spAutoFit/>
          </a:bodyPr>
          <a:lstStyle/>
          <a:p>
            <a:r xmlns:a="http://schemas.openxmlformats.org/drawingml/2006/main">
              <a:rPr lang="is" altLang="ko-KR" sz="2400">
                <a:solidFill>
                  <a:schemeClr val="tx1">
                    <a:lumMod val="65000"/>
                    <a:lumOff val="35000"/>
                  </a:schemeClr>
                </a:solidFill>
              </a:rPr>
              <a:t>Samson var mjög sterkur kappi. Vegna Samsonar gátu Filistear og önnur lönd sem kúguðu þá ekki kúgað Ísraelsmenn</a:t>
            </a:r>
            <a:r xmlns:a="http://schemas.openxmlformats.org/drawingml/2006/main">
              <a:rPr lang="is" altLang="en-US" sz="2400">
                <a:solidFill>
                  <a:schemeClr val="tx1">
                    <a:lumMod val="65000"/>
                    <a:lumOff val="35000"/>
                  </a:schemeClr>
                </a:solidFill>
              </a:rPr>
              <a:t> </a:t>
            </a:r>
            <a:r xmlns:a="http://schemas.openxmlformats.org/drawingml/2006/main">
              <a:rPr lang="is" altLang="ko-KR" sz="2400">
                <a:solidFill>
                  <a:schemeClr val="tx1">
                    <a:lumMod val="65000"/>
                    <a:lumOff val="35000"/>
                  </a:schemeClr>
                </a:solidFill>
              </a:rPr>
              <a:t>lengur.</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332656"/>
            <a:ext cx="7668344" cy="5040560"/>
          </a:xfrm>
          <a:prstGeom prst="rect">
            <a:avLst/>
          </a:prstGeom>
        </p:spPr>
      </p:pic>
    </p:spTree>
    <p:extLst>
      <p:ext uri="{BB962C8B-B14F-4D97-AF65-F5344CB8AC3E}">
        <p14:creationId xmlns:p14="http://schemas.microsoft.com/office/powerpoint/2010/main" val="356145357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10371"/>
            <a:ext cx="9054634" cy="830997"/>
          </a:xfrm>
          <a:prstGeom prst="rect">
            <a:avLst/>
          </a:prstGeom>
          <a:noFill/>
        </p:spPr>
        <p:txBody>
          <a:bodyPr wrap="square" rtlCol="0">
            <a:spAutoFit/>
          </a:bodyPr>
          <a:lstStyle/>
          <a:p>
            <a:r xmlns:a="http://schemas.openxmlformats.org/drawingml/2006/main">
              <a:rPr lang="is" altLang="ko-KR" sz="2400">
                <a:solidFill>
                  <a:schemeClr val="tx1">
                    <a:lumMod val="65000"/>
                    <a:lumOff val="35000"/>
                  </a:schemeClr>
                </a:solidFill>
              </a:rPr>
              <a:t>Styrkur hans kom frá hárinu. En hár hans hafði verið rakað af því að hafa verið blekktur. Svo missti hann kraftinn.</a:t>
            </a:r>
            <a:endParaRPr xmlns:a="http://schemas.openxmlformats.org/drawingml/2006/main" lang="ko-KR" altLang="en-US" sz="24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260029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is" altLang="ko-KR" sz="2500">
                <a:solidFill>
                  <a:schemeClr val="tx1">
                    <a:lumMod val="65000"/>
                    <a:lumOff val="35000"/>
                  </a:schemeClr>
                </a:solidFill>
              </a:rPr>
              <a:t>Samson var handtekinn og óvinurinn hló að honum. Hann sá eftir því að hafa verið blekktur vegna hroka.</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4"/>
            <a:ext cx="9144000" cy="5732391"/>
          </a:xfrm>
          <a:prstGeom prst="rect">
            <a:avLst/>
          </a:prstGeom>
        </p:spPr>
      </p:pic>
    </p:spTree>
    <p:extLst>
      <p:ext uri="{BB962C8B-B14F-4D97-AF65-F5344CB8AC3E}">
        <p14:creationId xmlns:p14="http://schemas.microsoft.com/office/powerpoint/2010/main" val="43585672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is" altLang="ko-KR" sz="2500">
                <a:solidFill>
                  <a:schemeClr val="tx1">
                    <a:lumMod val="65000"/>
                    <a:lumOff val="35000"/>
                  </a:schemeClr>
                </a:solidFill>
              </a:rPr>
              <a:t>Samson bað Guð að styrkja hann að lokum. Guð svaraði bæn hans og gaf honum kraft að lokum.</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11" y="188640"/>
            <a:ext cx="7812360" cy="5524571"/>
          </a:xfrm>
          <a:prstGeom prst="rect">
            <a:avLst/>
          </a:prstGeom>
        </p:spPr>
      </p:pic>
    </p:spTree>
    <p:extLst>
      <p:ext uri="{BB962C8B-B14F-4D97-AF65-F5344CB8AC3E}">
        <p14:creationId xmlns:p14="http://schemas.microsoft.com/office/powerpoint/2010/main" val="193130865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is" altLang="ko-KR" sz="4000">
                <a:solidFill>
                  <a:srgbClr val="FF0000"/>
                </a:solidFill>
              </a:rPr>
              <a:t>Kennsla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6564" y="329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1015" y="917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p>
            <a:pPr xmlns:a="http://schemas.openxmlformats.org/drawingml/2006/main" algn="ctr"/>
            <a:r xmlns:a="http://schemas.openxmlformats.org/drawingml/2006/main">
              <a:rPr lang="is" altLang="ko-KR" sz="3200">
                <a:solidFill>
                  <a:schemeClr val="tx1">
                    <a:lumMod val="65000"/>
                    <a:lumOff val="35000"/>
                  </a:schemeClr>
                </a:solidFill>
              </a:rPr>
              <a:t>Samson var maður sem fékk sérstaka náð og köllun frá Guði.</a:t>
            </a:r>
            <a:r xmlns:a="http://schemas.openxmlformats.org/drawingml/2006/main">
              <a:rPr lang="is"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xmlns:a="http://schemas.openxmlformats.org/drawingml/2006/main" algn="ctr"/>
            <a:r xmlns:a="http://schemas.openxmlformats.org/drawingml/2006/main">
              <a:rPr lang="is" altLang="ko-KR" sz="3200">
                <a:solidFill>
                  <a:schemeClr val="tx1">
                    <a:lumMod val="65000"/>
                    <a:lumOff val="35000"/>
                  </a:schemeClr>
                </a:solidFill>
              </a:rPr>
              <a:t>En vegna hroka hans,</a:t>
            </a:r>
          </a:p>
          <a:p>
            <a:pPr xmlns:a="http://schemas.openxmlformats.org/drawingml/2006/main" algn="ctr"/>
            <a:r xmlns:a="http://schemas.openxmlformats.org/drawingml/2006/main">
              <a:rPr lang="is" altLang="ko-KR" sz="3200">
                <a:solidFill>
                  <a:schemeClr val="tx1">
                    <a:lumMod val="65000"/>
                    <a:lumOff val="35000"/>
                  </a:schemeClr>
                </a:solidFill>
              </a:rPr>
              <a:t>hann missti þá alla.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is" altLang="ko-KR" sz="3200">
                <a:solidFill>
                  <a:schemeClr val="tx1">
                    <a:lumMod val="65000"/>
                    <a:lumOff val="35000"/>
                  </a:schemeClr>
                </a:solidFill>
              </a:rPr>
              <a:t>Við erum líka ástkær börn Guðs sem höfum fengið náð Guðs og erindi.</a:t>
            </a:r>
            <a:r xmlns:a="http://schemas.openxmlformats.org/drawingml/2006/main">
              <a:rPr lang="is"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is" altLang="ko-KR" sz="3200">
                <a:solidFill>
                  <a:schemeClr val="tx1">
                    <a:lumMod val="65000"/>
                    <a:lumOff val="35000"/>
                  </a:schemeClr>
                </a:solidFill>
              </a:rPr>
              <a:t>Þess vegna verðum við að auðmýkja okkur fyrir orði Guðs.</a:t>
            </a:r>
          </a:p>
        </p:txBody>
      </p:sp>
    </p:spTree>
    <p:extLst>
      <p:ext uri="{BB962C8B-B14F-4D97-AF65-F5344CB8AC3E}">
        <p14:creationId xmlns:p14="http://schemas.microsoft.com/office/powerpoint/2010/main" val="410531408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296686"/>
            <a:ext cx="4053592" cy="584775"/>
          </a:xfrm>
          <a:prstGeom prst="rect">
            <a:avLst/>
          </a:prstGeom>
          <a:noFill/>
        </p:spPr>
        <p:txBody>
          <a:bodyPr wrap="square" rtlCol="0">
            <a:spAutoFit/>
          </a:bodyPr>
          <a:lstStyle/>
          <a:p>
            <a:pPr xmlns:a="http://schemas.openxmlformats.org/drawingml/2006/main" algn="ctr"/>
            <a:r xmlns:a="http://schemas.openxmlformats.org/drawingml/2006/main">
              <a:rPr lang="is" altLang="ko-KR" sz="3200"/>
              <a:t>Guð?</a:t>
            </a:r>
            <a:r xmlns:a="http://schemas.openxmlformats.org/drawingml/2006/main">
              <a:rPr lang="i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is" altLang="ko-KR" sz="3600">
                <a:solidFill>
                  <a:srgbClr val="C00000"/>
                </a:solidFill>
              </a:rPr>
              <a:t>Guð..</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is" altLang="ko-KR" sz="3600">
                <a:solidFill>
                  <a:schemeClr val="tx1">
                    <a:lumMod val="65000"/>
                    <a:lumOff val="35000"/>
                  </a:schemeClr>
                </a:solidFill>
              </a:rPr>
              <a:t>Guð hlustar á og svarar alvarlegum og sannsögulegum bænum okkar</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23570378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1916832"/>
            <a:ext cx="5044008" cy="40699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00842"/>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b="1">
                <a:solidFill>
                  <a:schemeClr val="tx1">
                    <a:lumMod val="50000"/>
                    <a:lumOff val="50000"/>
                  </a:schemeClr>
                </a:solidFill>
              </a:rPr>
              <a:t>Nei.</a:t>
            </a:r>
            <a:r xmlns:a="http://schemas.openxmlformats.org/drawingml/2006/main">
              <a:rPr lang="is" altLang="en-US" b="1">
                <a:solidFill>
                  <a:schemeClr val="tx1">
                    <a:lumMod val="50000"/>
                    <a:lumOff val="50000"/>
                  </a:schemeClr>
                </a:solidFill>
              </a:rPr>
              <a:t> </a:t>
            </a:r>
            <a:r xmlns:a="http://schemas.openxmlformats.org/drawingml/2006/main">
              <a:rPr lang="is" altLang="ko-KR" b="1">
                <a:solidFill>
                  <a:schemeClr val="tx1">
                    <a:lumMod val="50000"/>
                    <a:lumOff val="50000"/>
                  </a:schemeClr>
                </a:solidFill>
              </a:rPr>
              <a:t>17</a:t>
            </a:r>
            <a:r xmlns:a="http://schemas.openxmlformats.org/drawingml/2006/main">
              <a:rPr lang="is" altLang="en-US" b="1">
                <a:solidFill>
                  <a:schemeClr val="tx1">
                    <a:lumMod val="50000"/>
                    <a:lumOff val="50000"/>
                  </a:schemeClr>
                </a:solidFill>
              </a:rPr>
              <a:t> </a:t>
            </a:r>
            <a:r xmlns:a="http://schemas.openxmlformats.org/drawingml/2006/main">
              <a:rPr lang="is" altLang="ko-KR" b="1">
                <a:solidFill>
                  <a:schemeClr val="tx1">
                    <a:lumMod val="50000"/>
                    <a:lumOff val="50000"/>
                  </a:schemeClr>
                </a:solidFill>
              </a:rPr>
              <a:t>The</a:t>
            </a:r>
            <a:r xmlns:a="http://schemas.openxmlformats.org/drawingml/2006/main">
              <a:rPr lang="is" altLang="en-US" b="1">
                <a:solidFill>
                  <a:schemeClr val="tx1">
                    <a:lumMod val="50000"/>
                    <a:lumOff val="50000"/>
                  </a:schemeClr>
                </a:solidFill>
              </a:rPr>
              <a:t> </a:t>
            </a:r>
            <a:r xmlns:a="http://schemas.openxmlformats.org/drawingml/2006/main">
              <a:rPr lang="is" altLang="ko-KR" b="1">
                <a:solidFill>
                  <a:schemeClr val="tx1">
                    <a:lumMod val="50000"/>
                    <a:lumOff val="50000"/>
                  </a:schemeClr>
                </a:solidFill>
              </a:rPr>
              <a:t>Orð</a:t>
            </a:r>
            <a:r xmlns:a="http://schemas.openxmlformats.org/drawingml/2006/main">
              <a:rPr lang="is" altLang="en-US" b="1">
                <a:solidFill>
                  <a:schemeClr val="tx1">
                    <a:lumMod val="50000"/>
                    <a:lumOff val="50000"/>
                  </a:schemeClr>
                </a:solidFill>
              </a:rPr>
              <a:t> </a:t>
            </a:r>
            <a:r xmlns:a="http://schemas.openxmlformats.org/drawingml/2006/main">
              <a:rPr lang="is" altLang="ko-KR" b="1">
                <a:solidFill>
                  <a:schemeClr val="tx1">
                    <a:lumMod val="50000"/>
                    <a:lumOff val="50000"/>
                  </a:schemeClr>
                </a:solidFill>
              </a:rPr>
              <a:t>af</a:t>
            </a:r>
            <a:r xmlns:a="http://schemas.openxmlformats.org/drawingml/2006/main">
              <a:rPr lang="is" altLang="en-US" b="1">
                <a:solidFill>
                  <a:schemeClr val="tx1">
                    <a:lumMod val="50000"/>
                    <a:lumOff val="50000"/>
                  </a:schemeClr>
                </a:solidFill>
              </a:rPr>
              <a:t> </a:t>
            </a:r>
            <a:r xmlns:a="http://schemas.openxmlformats.org/drawingml/2006/main">
              <a:rPr lang="is" altLang="ko-KR" b="1">
                <a:solidFill>
                  <a:schemeClr val="tx1">
                    <a:lumMod val="50000"/>
                    <a:lumOff val="50000"/>
                  </a:schemeClr>
                </a:solidFill>
              </a:rPr>
              <a:t>Guð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76944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4400"/>
              <a:t>Tíu hörmungar</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is" altLang="ko-KR" sz="4000">
                <a:solidFill>
                  <a:srgbClr val="FF0000"/>
                </a:solidFill>
              </a:rPr>
              <a:t>Spurningakeppni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2646" y="810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76868" y="317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p>
            <a:r xmlns:a="http://schemas.openxmlformats.org/drawingml/2006/main">
              <a:rPr lang="is" altLang="ko-KR" sz="3600">
                <a:solidFill>
                  <a:schemeClr val="tx1">
                    <a:lumMod val="65000"/>
                    <a:lumOff val="35000"/>
                  </a:schemeClr>
                </a:solidFill>
              </a:rPr>
              <a:t>Hvaðan kom kraftur Samsonar?</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44226" y="2697896"/>
            <a:ext cx="8424936" cy="523220"/>
          </a:xfrm>
          <a:prstGeom prst="rect">
            <a:avLst/>
          </a:prstGeom>
          <a:noFill/>
        </p:spPr>
        <p:txBody>
          <a:bodyPr wrap="square" rtlCol="0">
            <a:spAutoFit/>
          </a:bodyPr>
          <a:lstStyle/>
          <a:p>
            <a:r xmlns:a="http://schemas.openxmlformats.org/drawingml/2006/main">
              <a:rPr lang="is" altLang="en-US" sz="2800">
                <a:solidFill>
                  <a:schemeClr val="tx1">
                    <a:lumMod val="65000"/>
                    <a:lumOff val="35000"/>
                  </a:schemeClr>
                </a:solidFill>
              </a:rPr>
              <a:t>① </a:t>
            </a:r>
            <a:r xmlns:a="http://schemas.openxmlformats.org/drawingml/2006/main">
              <a:rPr lang="is" altLang="ko-KR" sz="2800">
                <a:solidFill>
                  <a:schemeClr val="tx1">
                    <a:lumMod val="65000"/>
                    <a:lumOff val="35000"/>
                  </a:schemeClr>
                </a:solidFill>
              </a:rPr>
              <a:t>hár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is" altLang="en-US" sz="2800">
                <a:solidFill>
                  <a:schemeClr val="tx1">
                    <a:lumMod val="65000"/>
                    <a:lumOff val="35000"/>
                  </a:schemeClr>
                </a:solidFill>
              </a:rPr>
              <a:t>② </a:t>
            </a:r>
            <a:r xmlns:a="http://schemas.openxmlformats.org/drawingml/2006/main">
              <a:rPr lang="is" altLang="ko-KR" sz="2800">
                <a:solidFill>
                  <a:schemeClr val="tx1">
                    <a:lumMod val="65000"/>
                    <a:lumOff val="35000"/>
                  </a:schemeClr>
                </a:solidFill>
              </a:rPr>
              <a:t>handlegg</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is" altLang="en-US" sz="2800">
                <a:solidFill>
                  <a:schemeClr val="tx1">
                    <a:lumMod val="65000"/>
                    <a:lumOff val="35000"/>
                  </a:schemeClr>
                </a:solidFill>
              </a:rPr>
              <a:t>③ </a:t>
            </a:r>
            <a:r xmlns:a="http://schemas.openxmlformats.org/drawingml/2006/main">
              <a:rPr lang="is" altLang="ko-KR" sz="2800">
                <a:solidFill>
                  <a:schemeClr val="tx1">
                    <a:lumMod val="65000"/>
                    <a:lumOff val="35000"/>
                  </a:schemeClr>
                </a:solidFill>
              </a:rPr>
              <a:t>fótur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is" altLang="en-US" sz="2800">
                <a:solidFill>
                  <a:schemeClr val="tx1">
                    <a:lumMod val="65000"/>
                    <a:lumOff val="35000"/>
                  </a:schemeClr>
                </a:solidFill>
              </a:rPr>
              <a:t>④ </a:t>
            </a:r>
            <a:r xmlns:a="http://schemas.openxmlformats.org/drawingml/2006/main">
              <a:rPr lang="is" altLang="ko-KR" sz="2800">
                <a:solidFill>
                  <a:schemeClr val="tx1">
                    <a:lumMod val="65000"/>
                    <a:lumOff val="35000"/>
                  </a:schemeClr>
                </a:solidFill>
              </a:rPr>
              <a:t>auga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44226" y="2697896"/>
            <a:ext cx="8712968" cy="523220"/>
          </a:xfrm>
          <a:prstGeom prst="rect">
            <a:avLst/>
          </a:prstGeom>
          <a:noFill/>
        </p:spPr>
        <p:txBody>
          <a:bodyPr wrap="square" rtlCol="0">
            <a:spAutoFit/>
          </a:bodyPr>
          <a:lstStyle/>
          <a:p>
            <a:r xmlns:a="http://schemas.openxmlformats.org/drawingml/2006/main">
              <a:rPr lang="is" altLang="en-US" sz="2800">
                <a:solidFill>
                  <a:srgbClr val="FF0000"/>
                </a:solidFill>
              </a:rPr>
              <a:t>① </a:t>
            </a:r>
            <a:r xmlns:a="http://schemas.openxmlformats.org/drawingml/2006/main">
              <a:rPr lang="is" altLang="ko-KR" sz="2800">
                <a:solidFill>
                  <a:srgbClr val="FF0000"/>
                </a:solidFill>
              </a:rPr>
              <a:t>hár</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400924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is" altLang="ko-KR" sz="4000">
                <a:solidFill>
                  <a:srgbClr val="FF0000"/>
                </a:solidFill>
              </a:rPr>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is" altLang="ko-KR" sz="3600">
                <a:solidFill>
                  <a:schemeClr val="tx1">
                    <a:lumMod val="65000"/>
                    <a:lumOff val="35000"/>
                  </a:schemeClr>
                </a:solidFill>
              </a:rPr>
              <a:t>Konan ól dreng og nefndi hann Samson. Hann óx og Drottinn blessaði hann,</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is" altLang="ko-KR" sz="2800">
                <a:solidFill>
                  <a:schemeClr val="tx1">
                    <a:lumMod val="65000"/>
                    <a:lumOff val="35000"/>
                  </a:schemeClr>
                </a:solidFill>
              </a:rPr>
              <a:t>Dómarar</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1758215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b="1">
                <a:solidFill>
                  <a:schemeClr val="tx1">
                    <a:lumMod val="50000"/>
                    <a:lumOff val="50000"/>
                  </a:schemeClr>
                </a:solidFill>
              </a:rPr>
              <a:t>Nr. 27 Orð Guðs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3600"/>
              <a:t>Rut, kona með göfugt eðli</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126"/>
            <a:ext cx="5364088" cy="3793388"/>
          </a:xfrm>
          <a:prstGeom prst="rect">
            <a:avLst/>
          </a:prstGeom>
        </p:spPr>
      </p:pic>
    </p:spTree>
    <p:extLst>
      <p:ext uri="{BB962C8B-B14F-4D97-AF65-F5344CB8AC3E}">
        <p14:creationId xmlns:p14="http://schemas.microsoft.com/office/powerpoint/2010/main" val="2358891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4000">
                <a:solidFill>
                  <a:srgbClr val="FF0000"/>
                </a:solidFill>
              </a:rPr>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3600">
                <a:solidFill>
                  <a:schemeClr val="bg1">
                    <a:lumMod val="50000"/>
                  </a:schemeClr>
                </a:solidFill>
              </a:rPr>
              <a:t>Þitt fólk mun vera mitt fólk og Guð þinn Guð minn.</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s" altLang="ko-KR" sz="2800">
                <a:solidFill>
                  <a:schemeClr val="tx1">
                    <a:lumMod val="65000"/>
                    <a:lumOff val="35000"/>
                  </a:schemeClr>
                </a:solidFill>
              </a:rPr>
              <a:t>Rut</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8087783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8117"/>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2800">
                <a:solidFill>
                  <a:schemeClr val="tx1">
                    <a:lumMod val="65000"/>
                    <a:lumOff val="35000"/>
                  </a:schemeClr>
                </a:solidFill>
              </a:rPr>
              <a:t>Naomí, gyðingkona, átti tvo syni sem giftust heiðingjum. En synir hennar tveir dóu. Svo var hún skilin eftir með tvær ekkjur tengdadætur sínar.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4000" cy="5432283"/>
          </a:xfrm>
          <a:prstGeom prst="rect">
            <a:avLst/>
          </a:prstGeom>
        </p:spPr>
      </p:pic>
    </p:spTree>
    <p:extLst>
      <p:ext uri="{BB962C8B-B14F-4D97-AF65-F5344CB8AC3E}">
        <p14:creationId xmlns:p14="http://schemas.microsoft.com/office/powerpoint/2010/main" val="105241230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4509120"/>
            <a:ext cx="8963222" cy="224676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2800">
                <a:solidFill>
                  <a:schemeClr val="tx1">
                    <a:lumMod val="65000"/>
                    <a:lumOff val="35000"/>
                  </a:schemeClr>
                </a:solidFill>
              </a:rPr>
              <a:t>Naomí ákvað að snúa aftur til heimilis síns í Júda. Hún sagði við tvær tengdadætur sínar að snúa aftur heim. En önnur tengdadóttir hennar fór ekki aftur til heimabæjar síns heldur fylgdi tengdamóður sinni til Júda.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3999" cy="4352163"/>
          </a:xfrm>
          <a:prstGeom prst="rect">
            <a:avLst/>
          </a:prstGeom>
        </p:spPr>
      </p:pic>
    </p:spTree>
    <p:extLst>
      <p:ext uri="{BB962C8B-B14F-4D97-AF65-F5344CB8AC3E}">
        <p14:creationId xmlns:p14="http://schemas.microsoft.com/office/powerpoint/2010/main" val="26781919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8649"/>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2800">
                <a:solidFill>
                  <a:schemeClr val="tx1">
                    <a:lumMod val="65000"/>
                    <a:lumOff val="35000"/>
                  </a:schemeClr>
                </a:solidFill>
              </a:rPr>
              <a:t>Rut varð að taka upp kornafganginn til að búa með Naomí, því hún átti engan mann til að stjórna heimilinu.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445224"/>
          </a:xfrm>
          <a:prstGeom prst="rect">
            <a:avLst/>
          </a:prstGeom>
        </p:spPr>
      </p:pic>
    </p:spTree>
    <p:extLst>
      <p:ext uri="{BB962C8B-B14F-4D97-AF65-F5344CB8AC3E}">
        <p14:creationId xmlns:p14="http://schemas.microsoft.com/office/powerpoint/2010/main" val="152789133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473005"/>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2800">
                <a:solidFill>
                  <a:schemeClr val="tx1">
                    <a:lumMod val="65000"/>
                    <a:lumOff val="35000"/>
                  </a:schemeClr>
                </a:solidFill>
              </a:rPr>
              <a:t>Fyrir tilviljun tók hún upp kornafganginn á akri sem átti Bóas. Bóas hélt að hún væri göfug kona og kvæntist Rut.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27908" cy="5301208"/>
          </a:xfrm>
          <a:prstGeom prst="rect">
            <a:avLst/>
          </a:prstGeom>
        </p:spPr>
      </p:pic>
    </p:spTree>
    <p:extLst>
      <p:ext uri="{BB962C8B-B14F-4D97-AF65-F5344CB8AC3E}">
        <p14:creationId xmlns:p14="http://schemas.microsoft.com/office/powerpoint/2010/main" val="1233464400"/>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2"/>
            <a:ext cx="905463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2400">
                <a:solidFill>
                  <a:schemeClr val="tx1">
                    <a:lumMod val="65000"/>
                    <a:lumOff val="35000"/>
                  </a:schemeClr>
                </a:solidFill>
              </a:rPr>
              <a:t>Bóas tók á móti Rut og Naomí sem fjölskyldu og lifði hamingjusömu lífi. Í framtíðinni komu Davíð konungur og Jesús af ætterni Bóasar og Rutar.</a:t>
            </a:r>
            <a:endParaRPr xmlns:a="http://schemas.openxmlformats.org/drawingml/2006/main" lang="ko-KR" altLang="en-US" sz="2400">
              <a:solidFill>
                <a:schemeClr val="tx1">
                  <a:lumMod val="65000"/>
                  <a:lumOff val="35000"/>
                </a:schemeClr>
              </a:solidFill>
            </a:endParaRP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27908" cy="544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93859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4000"/>
              <a:t>Kennsla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5727"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65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96752"/>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3600">
                <a:solidFill>
                  <a:schemeClr val="tx1">
                    <a:lumMod val="65000"/>
                    <a:lumOff val="35000"/>
                  </a:schemeClr>
                </a:solidFill>
              </a:rPr>
              <a:t>Rut var heiðingi. Hún var góð og einlæg kona og þjónaði tengdamóður sinni vel.</a:t>
            </a:r>
          </a:p>
          <a:p>
            <a:pPr xmlns:a="http://schemas.openxmlformats.org/drawingml/2006/main" algn="ctr"/>
            <a:r xmlns:a="http://schemas.openxmlformats.org/drawingml/2006/main">
              <a:rPr lang="is" altLang="ko-KR" sz="3600">
                <a:solidFill>
                  <a:schemeClr val="tx1">
                    <a:lumMod val="65000"/>
                    <a:lumOff val="35000"/>
                  </a:schemeClr>
                </a:solidFill>
              </a:rPr>
              <a:t>Svo hún var blessuð.</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is" altLang="ko-KR" sz="3600">
                <a:solidFill>
                  <a:schemeClr val="tx1">
                    <a:lumMod val="65000"/>
                    <a:lumOff val="35000"/>
                  </a:schemeClr>
                </a:solidFill>
              </a:rPr>
              <a:t>Við verðum líka að hjálpa nágrönnum okkar</a:t>
            </a:r>
          </a:p>
          <a:p>
            <a:pPr xmlns:a="http://schemas.openxmlformats.org/drawingml/2006/main" algn="ctr"/>
            <a:r xmlns:a="http://schemas.openxmlformats.org/drawingml/2006/main">
              <a:rPr lang="is" altLang="ko-KR" sz="3600">
                <a:solidFill>
                  <a:schemeClr val="tx1">
                    <a:lumMod val="65000"/>
                    <a:lumOff val="35000"/>
                  </a:schemeClr>
                </a:solidFill>
              </a:rPr>
              <a:t>og tilbiðja Guð</a:t>
            </a:r>
          </a:p>
          <a:p>
            <a:pPr xmlns:a="http://schemas.openxmlformats.org/drawingml/2006/main" algn="ctr"/>
            <a:r xmlns:a="http://schemas.openxmlformats.org/drawingml/2006/main">
              <a:rPr lang="is" altLang="ko-KR" sz="3600">
                <a:solidFill>
                  <a:schemeClr val="tx1">
                    <a:lumMod val="65000"/>
                    <a:lumOff val="35000"/>
                  </a:schemeClr>
                </a:solidFill>
              </a:rPr>
              <a:t>með góðu og einlægu hjarta.</a:t>
            </a:r>
          </a:p>
        </p:txBody>
      </p:sp>
    </p:spTree>
    <p:extLst>
      <p:ext uri="{BB962C8B-B14F-4D97-AF65-F5344CB8AC3E}">
        <p14:creationId xmlns:p14="http://schemas.microsoft.com/office/powerpoint/2010/main" val="19239638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4000">
                <a:solidFill>
                  <a:srgbClr val="FF0000"/>
                </a:solidFill>
              </a:rPr>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is" altLang="ko-KR" sz="3600">
                <a:solidFill>
                  <a:schemeClr val="tx1">
                    <a:lumMod val="65000"/>
                    <a:lumOff val="35000"/>
                  </a:schemeClr>
                </a:solidFill>
              </a:rPr>
              <a:t>Og Egyptar munu viðurkenna, að ég er Drottinn, þegar ég rétti út hönd mína gegn Egyptalandi og leiði Ísraelsmenn út úr því.</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s" altLang="ko-KR" sz="2800">
                <a:solidFill>
                  <a:schemeClr val="tx1">
                    <a:lumMod val="65000"/>
                    <a:lumOff val="35000"/>
                  </a:schemeClr>
                </a:solidFill>
              </a:rPr>
              <a:t>Brottför</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70411"/>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3200"/>
              <a:t>Guð?</a:t>
            </a:r>
            <a:r xmlns:a="http://schemas.openxmlformats.org/drawingml/2006/main">
              <a:rPr lang="i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3600">
                <a:solidFill>
                  <a:srgbClr val="C00000"/>
                </a:solidFill>
              </a:rPr>
              <a:t>Guð..</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3600">
                <a:solidFill>
                  <a:schemeClr val="tx1">
                    <a:lumMod val="65000"/>
                    <a:lumOff val="35000"/>
                  </a:schemeClr>
                </a:solidFill>
              </a:rPr>
              <a:t>Guð lítur ekki á ytra útlit heldur horfir á hjartað.</a:t>
            </a:r>
          </a:p>
        </p:txBody>
      </p:sp>
    </p:spTree>
    <p:extLst>
      <p:ext uri="{BB962C8B-B14F-4D97-AF65-F5344CB8AC3E}">
        <p14:creationId xmlns:p14="http://schemas.microsoft.com/office/powerpoint/2010/main" val="289167719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4000">
                <a:solidFill>
                  <a:srgbClr val="FF0000"/>
                </a:solidFill>
              </a:rPr>
              <a:t>Spurningakeppni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3600">
                <a:solidFill>
                  <a:schemeClr val="tx1">
                    <a:lumMod val="65000"/>
                    <a:lumOff val="35000"/>
                  </a:schemeClr>
                </a:solidFill>
              </a:rPr>
              <a:t>Hvers vegna sneri Naomí heim frá Móab til Júda?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en-US" sz="2800">
                <a:solidFill>
                  <a:schemeClr val="tx1">
                    <a:lumMod val="65000"/>
                    <a:lumOff val="35000"/>
                  </a:schemeClr>
                </a:solidFill>
              </a:rPr>
              <a:t>① </a:t>
            </a:r>
            <a:r xmlns:a="http://schemas.openxmlformats.org/drawingml/2006/main">
              <a:rPr lang="is" altLang="ko-KR" sz="2800">
                <a:solidFill>
                  <a:schemeClr val="tx1">
                    <a:lumMod val="65000"/>
                    <a:lumOff val="35000"/>
                  </a:schemeClr>
                </a:solidFill>
              </a:rPr>
              <a:t>vegna þess að hún veiktist..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en-US" sz="2800">
                <a:solidFill>
                  <a:schemeClr val="tx1">
                    <a:lumMod val="65000"/>
                    <a:lumOff val="35000"/>
                  </a:schemeClr>
                </a:solidFill>
              </a:rPr>
              <a:t>② </a:t>
            </a:r>
            <a:r xmlns:a="http://schemas.openxmlformats.org/drawingml/2006/main">
              <a:rPr lang="is" altLang="ko-KR" sz="2800">
                <a:solidFill>
                  <a:schemeClr val="tx1">
                    <a:lumMod val="65000"/>
                    <a:lumOff val="35000"/>
                  </a:schemeClr>
                </a:solidFill>
              </a:rPr>
              <a:t>vegna þess að eiginmaður hennar dó..</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en-US" sz="2800">
                <a:solidFill>
                  <a:schemeClr val="tx1">
                    <a:lumMod val="65000"/>
                    <a:lumOff val="35000"/>
                  </a:schemeClr>
                </a:solidFill>
              </a:rPr>
              <a:t>③ </a:t>
            </a:r>
            <a:r xmlns:a="http://schemas.openxmlformats.org/drawingml/2006/main">
              <a:rPr lang="is" altLang="ko-KR" sz="2800">
                <a:solidFill>
                  <a:schemeClr val="tx1">
                    <a:lumMod val="65000"/>
                    <a:lumOff val="35000"/>
                  </a:schemeClr>
                </a:solidFill>
              </a:rPr>
              <a:t>vegna þess að tveir synir hennar dóu..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en-US" sz="2800">
                <a:solidFill>
                  <a:schemeClr val="tx1">
                    <a:lumMod val="65000"/>
                    <a:lumOff val="35000"/>
                  </a:schemeClr>
                </a:solidFill>
              </a:rPr>
              <a:t>④ </a:t>
            </a:r>
            <a:r xmlns:a="http://schemas.openxmlformats.org/drawingml/2006/main">
              <a:rPr lang="is" altLang="ko-KR" sz="2800">
                <a:solidFill>
                  <a:schemeClr val="tx1">
                    <a:lumMod val="65000"/>
                    <a:lumOff val="35000"/>
                  </a:schemeClr>
                </a:solidFill>
              </a:rPr>
              <a:t>vegna þess að hún vildi hitta fjölskyldu sína..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7605"/>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en-US" sz="2800">
                <a:solidFill>
                  <a:srgbClr val="FF0000"/>
                </a:solidFill>
              </a:rPr>
              <a:t>③ </a:t>
            </a:r>
            <a:r xmlns:a="http://schemas.openxmlformats.org/drawingml/2006/main">
              <a:rPr lang="is" altLang="ko-KR" sz="2800">
                <a:solidFill>
                  <a:srgbClr val="FF0000"/>
                </a:solidFill>
              </a:rPr>
              <a:t>vegna þess að tveir synir hennar dóu..</a:t>
            </a:r>
          </a:p>
        </p:txBody>
      </p:sp>
    </p:spTree>
    <p:extLst>
      <p:ext uri="{BB962C8B-B14F-4D97-AF65-F5344CB8AC3E}">
        <p14:creationId xmlns:p14="http://schemas.microsoft.com/office/powerpoint/2010/main" val="30085654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4000">
                <a:solidFill>
                  <a:srgbClr val="FF0000"/>
                </a:solidFill>
              </a:rPr>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3600">
                <a:solidFill>
                  <a:schemeClr val="bg1">
                    <a:lumMod val="50000"/>
                  </a:schemeClr>
                </a:solidFill>
              </a:rPr>
              <a:t>Þitt fólk mun vera mitt fólk og Guð þinn Guð minn.</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s" altLang="ko-KR" sz="2800">
                <a:solidFill>
                  <a:schemeClr val="tx1">
                    <a:lumMod val="65000"/>
                    <a:lumOff val="35000"/>
                  </a:schemeClr>
                </a:solidFill>
              </a:rPr>
              <a:t>Rut</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76256252"/>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b="1">
                <a:solidFill>
                  <a:schemeClr val="tx1">
                    <a:lumMod val="50000"/>
                    <a:lumOff val="50000"/>
                  </a:schemeClr>
                </a:solidFill>
              </a:rPr>
              <a:t>Nr 28 Orð Guðs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054458"/>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4400"/>
              <a:t>Bæn Hönnu</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23928" y="2005816"/>
            <a:ext cx="5220072" cy="3703128"/>
          </a:xfrm>
          <a:prstGeom prst="rect">
            <a:avLst/>
          </a:prstGeom>
          <a:noFill/>
        </p:spPr>
      </p:pic>
    </p:spTree>
    <p:extLst>
      <p:ext uri="{BB962C8B-B14F-4D97-AF65-F5344CB8AC3E}">
        <p14:creationId xmlns:p14="http://schemas.microsoft.com/office/powerpoint/2010/main" val="8432238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4000">
                <a:solidFill>
                  <a:srgbClr val="FF0000"/>
                </a:solidFill>
              </a:rPr>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3600">
                <a:solidFill>
                  <a:schemeClr val="tx1">
                    <a:lumMod val="65000"/>
                    <a:lumOff val="35000"/>
                  </a:schemeClr>
                </a:solidFill>
              </a:rPr>
              <a:t>Og sveinninn Samúel hélt áfram að vaxa í vexti og velþóknun hjá Drottni og mönnum.</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s" altLang="ko-KR" sz="2800">
                <a:solidFill>
                  <a:schemeClr val="tx1">
                    <a:lumMod val="65000"/>
                    <a:lumOff val="35000"/>
                  </a:schemeClr>
                </a:solidFill>
              </a:rPr>
              <a:t>1 Samúel</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8870626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2800">
                <a:solidFill>
                  <a:schemeClr val="tx1">
                    <a:lumMod val="65000"/>
                    <a:lumOff val="35000"/>
                  </a:schemeClr>
                </a:solidFill>
              </a:rPr>
              <a:t>Hanna átti engan son. Svo hún var svo sorgmædd að hún bað til Guðs. "Ó, faðir Guð, ef þú gefur mér son, mun ég gefa honum fyrir þig alla ævidaga hans."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88" y="-62481"/>
            <a:ext cx="8267224" cy="5291681"/>
          </a:xfrm>
          <a:prstGeom prst="rect">
            <a:avLst/>
          </a:prstGeom>
        </p:spPr>
      </p:pic>
    </p:spTree>
    <p:extLst>
      <p:ext uri="{BB962C8B-B14F-4D97-AF65-F5344CB8AC3E}">
        <p14:creationId xmlns:p14="http://schemas.microsoft.com/office/powerpoint/2010/main" val="3057480172"/>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2800">
                <a:solidFill>
                  <a:schemeClr val="tx1">
                    <a:lumMod val="65000"/>
                    <a:lumOff val="35000"/>
                  </a:schemeClr>
                </a:solidFill>
              </a:rPr>
              <a:t>Guð minntist bænar hennar og gaf Hönnu son sem hét Samúel.</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07" y="-1680"/>
            <a:ext cx="8084186" cy="5734936"/>
          </a:xfrm>
          <a:prstGeom prst="rect">
            <a:avLst/>
          </a:prstGeom>
        </p:spPr>
      </p:pic>
    </p:spTree>
    <p:extLst>
      <p:ext uri="{BB962C8B-B14F-4D97-AF65-F5344CB8AC3E}">
        <p14:creationId xmlns:p14="http://schemas.microsoft.com/office/powerpoint/2010/main" val="84599564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2800">
                <a:solidFill>
                  <a:schemeClr val="tx1">
                    <a:lumMod val="65000"/>
                    <a:lumOff val="35000"/>
                  </a:schemeClr>
                </a:solidFill>
              </a:rPr>
              <a:t>Hanna gaf syni sínum til að tilbiðja Guð í musterinu eins og hún bað áður.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27908" cy="5733256"/>
          </a:xfrm>
          <a:prstGeom prst="rect">
            <a:avLst/>
          </a:prstGeom>
        </p:spPr>
      </p:pic>
    </p:spTree>
    <p:extLst>
      <p:ext uri="{BB962C8B-B14F-4D97-AF65-F5344CB8AC3E}">
        <p14:creationId xmlns:p14="http://schemas.microsoft.com/office/powerpoint/2010/main" val="882924915"/>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2800">
                <a:solidFill>
                  <a:schemeClr val="tx1">
                    <a:lumMod val="65000"/>
                    <a:lumOff val="35000"/>
                  </a:schemeClr>
                </a:solidFill>
              </a:rPr>
              <a:t>Samúel bjó í musterinu og dýrkaði Guð. Hann fékk mikla náð frá mönnum og Guði.</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767" y="8209"/>
            <a:ext cx="8146374" cy="5779052"/>
          </a:xfrm>
          <a:prstGeom prst="rect">
            <a:avLst/>
          </a:prstGeom>
          <a:noFill/>
        </p:spPr>
      </p:pic>
    </p:spTree>
    <p:extLst>
      <p:ext uri="{BB962C8B-B14F-4D97-AF65-F5344CB8AC3E}">
        <p14:creationId xmlns:p14="http://schemas.microsoft.com/office/powerpoint/2010/main" val="315828330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3099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2400">
                <a:solidFill>
                  <a:schemeClr val="tx1">
                    <a:lumMod val="65000"/>
                    <a:lumOff val="35000"/>
                  </a:schemeClr>
                </a:solidFill>
              </a:rPr>
              <a:t>Samúel litli ólst upp vel og varð ungur drengur. Síðan, síðar, varð hann spámaður sem hlustaði á rödd Guðs.</a:t>
            </a:r>
            <a:endParaRPr xmlns:a="http://schemas.openxmlformats.org/drawingml/2006/main" lang="ko-KR" altLang="en-US" sz="2400">
              <a:solidFill>
                <a:schemeClr val="tx1">
                  <a:lumMod val="65000"/>
                  <a:lumOff val="35000"/>
                </a:schemeClr>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350" y="8209"/>
            <a:ext cx="8182090" cy="5797055"/>
          </a:xfrm>
          <a:prstGeom prst="rect">
            <a:avLst/>
          </a:prstGeom>
          <a:noFill/>
        </p:spPr>
      </p:pic>
    </p:spTree>
    <p:extLst>
      <p:ext uri="{BB962C8B-B14F-4D97-AF65-F5344CB8AC3E}">
        <p14:creationId xmlns:p14="http://schemas.microsoft.com/office/powerpoint/2010/main" val="39926612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32" y="0"/>
            <a:ext cx="8211136" cy="5229200"/>
          </a:xfrm>
          <a:prstGeom prst="rect">
            <a:avLst/>
          </a:prstGeom>
        </p:spPr>
      </p:pic>
      <p:sp>
        <p:nvSpPr>
          <p:cNvPr id="5" name="TextBox 4"/>
          <p:cNvSpPr txBox="1"/>
          <p:nvPr/>
        </p:nvSpPr>
        <p:spPr>
          <a:xfrm>
            <a:off x="90389" y="5229200"/>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2800">
                <a:solidFill>
                  <a:schemeClr val="tx1">
                    <a:lumMod val="65000"/>
                    <a:lumOff val="35000"/>
                  </a:schemeClr>
                </a:solidFill>
              </a:rPr>
              <a:t>Móse sagði Egyptakonungi, Faraó, skipun Guðs. "Svo segir Drottinn: Leyfið fólki mínu að fara, svo að það megi tilbiðja mig."</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4000">
                <a:solidFill>
                  <a:srgbClr val="FF0000"/>
                </a:solidFill>
              </a:rPr>
              <a:t>Kennsla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3876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808582"/>
            <a:ext cx="8208912" cy="353943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3200">
                <a:solidFill>
                  <a:schemeClr val="tx1">
                    <a:lumMod val="65000"/>
                    <a:lumOff val="35000"/>
                  </a:schemeClr>
                </a:solidFill>
              </a:rPr>
              <a:t>Guð hlustaði á allar bænir Hönnu, minntist hennar og svaraði henni að fullu.</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is" altLang="ko-KR" sz="3200">
                <a:solidFill>
                  <a:schemeClr val="tx1">
                    <a:lumMod val="65000"/>
                    <a:lumOff val="35000"/>
                  </a:schemeClr>
                </a:solidFill>
              </a:rPr>
              <a:t>Guð er að hlusta á allar bænir okkar.</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is" altLang="ko-KR" sz="3200">
                <a:solidFill>
                  <a:schemeClr val="tx1">
                    <a:lumMod val="65000"/>
                    <a:lumOff val="35000"/>
                  </a:schemeClr>
                </a:solidFill>
              </a:rPr>
              <a:t>Þess vegna verðum við að biðja</a:t>
            </a:r>
          </a:p>
          <a:p>
            <a:pPr xmlns:a="http://schemas.openxmlformats.org/drawingml/2006/main" algn="ctr"/>
            <a:r xmlns:a="http://schemas.openxmlformats.org/drawingml/2006/main">
              <a:rPr lang="is" altLang="ko-KR" sz="3200">
                <a:solidFill>
                  <a:schemeClr val="tx1">
                    <a:lumMod val="65000"/>
                    <a:lumOff val="35000"/>
                  </a:schemeClr>
                </a:solidFill>
              </a:rPr>
              <a:t>alvarlega og heiðarlega.</a:t>
            </a:r>
          </a:p>
        </p:txBody>
      </p:sp>
    </p:spTree>
    <p:extLst>
      <p:ext uri="{BB962C8B-B14F-4D97-AF65-F5344CB8AC3E}">
        <p14:creationId xmlns:p14="http://schemas.microsoft.com/office/powerpoint/2010/main" val="2530000763"/>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7675" y="23753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3200"/>
              <a:t>Guð?</a:t>
            </a:r>
            <a:r xmlns:a="http://schemas.openxmlformats.org/drawingml/2006/main">
              <a:rPr lang="i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3600">
                <a:solidFill>
                  <a:srgbClr val="C00000"/>
                </a:solidFill>
              </a:rPr>
              <a:t>Guð..</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3600">
                <a:solidFill>
                  <a:schemeClr val="tx1">
                    <a:lumMod val="65000"/>
                    <a:lumOff val="35000"/>
                  </a:schemeClr>
                </a:solidFill>
              </a:rPr>
              <a:t>Guð hlustaði á bæn okkar og svaraði trúfastlega.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203778606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4000">
                <a:solidFill>
                  <a:srgbClr val="FF0000"/>
                </a:solidFill>
              </a:rPr>
              <a:t>Í dag</a:t>
            </a:r>
            <a:r xmlns:a="http://schemas.openxmlformats.org/drawingml/2006/main">
              <a:rPr lang="is" altLang="en-US" sz="4000">
                <a:solidFill>
                  <a:srgbClr val="FF0000"/>
                </a:solidFill>
              </a:rPr>
              <a:t> </a:t>
            </a:r>
            <a:r xmlns:a="http://schemas.openxmlformats.org/drawingml/2006/main">
              <a:rPr lang="is" altLang="ko-KR" sz="4000">
                <a:solidFill>
                  <a:srgbClr val="FF0000"/>
                </a:solidFill>
              </a:rPr>
              <a:t>Spurningakeppni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3600">
                <a:solidFill>
                  <a:schemeClr val="tx1">
                    <a:lumMod val="65000"/>
                    <a:lumOff val="35000"/>
                  </a:schemeClr>
                </a:solidFill>
              </a:rPr>
              <a:t>Af hverju var Hanna svona sorgmæddur?</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en-US" sz="2800">
                <a:solidFill>
                  <a:schemeClr val="tx1">
                    <a:lumMod val="65000"/>
                    <a:lumOff val="35000"/>
                  </a:schemeClr>
                </a:solidFill>
              </a:rPr>
              <a:t>① </a:t>
            </a:r>
            <a:r xmlns:a="http://schemas.openxmlformats.org/drawingml/2006/main">
              <a:rPr lang="is" altLang="ko-KR" sz="2800">
                <a:solidFill>
                  <a:schemeClr val="tx1">
                    <a:lumMod val="65000"/>
                    <a:lumOff val="35000"/>
                  </a:schemeClr>
                </a:solidFill>
              </a:rPr>
              <a:t>vegna magaverks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en-US" sz="2800">
                <a:solidFill>
                  <a:schemeClr val="tx1">
                    <a:lumMod val="65000"/>
                    <a:lumOff val="35000"/>
                  </a:schemeClr>
                </a:solidFill>
              </a:rPr>
              <a:t>② </a:t>
            </a:r>
            <a:r xmlns:a="http://schemas.openxmlformats.org/drawingml/2006/main">
              <a:rPr lang="is" altLang="ko-KR" sz="2800">
                <a:solidFill>
                  <a:schemeClr val="tx1">
                    <a:lumMod val="65000"/>
                    <a:lumOff val="35000"/>
                  </a:schemeClr>
                </a:solidFill>
              </a:rPr>
              <a:t>vegna enga peninga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en-US" sz="2800">
                <a:solidFill>
                  <a:schemeClr val="tx1">
                    <a:lumMod val="65000"/>
                    <a:lumOff val="35000"/>
                  </a:schemeClr>
                </a:solidFill>
              </a:rPr>
              <a:t>③ </a:t>
            </a:r>
            <a:r xmlns:a="http://schemas.openxmlformats.org/drawingml/2006/main">
              <a:rPr lang="is" altLang="ko-KR" sz="2800">
                <a:solidFill>
                  <a:schemeClr val="tx1">
                    <a:lumMod val="65000"/>
                    <a:lumOff val="35000"/>
                  </a:schemeClr>
                </a:solidFill>
              </a:rPr>
              <a:t>vegna engans sonar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en-US" sz="2800">
                <a:solidFill>
                  <a:schemeClr val="tx1">
                    <a:lumMod val="65000"/>
                    <a:lumOff val="35000"/>
                  </a:schemeClr>
                </a:solidFill>
              </a:rPr>
              <a:t>④ </a:t>
            </a:r>
            <a:r xmlns:a="http://schemas.openxmlformats.org/drawingml/2006/main">
              <a:rPr lang="is" altLang="ko-KR" sz="2800">
                <a:solidFill>
                  <a:schemeClr val="tx1">
                    <a:lumMod val="65000"/>
                    <a:lumOff val="35000"/>
                  </a:schemeClr>
                </a:solidFill>
              </a:rPr>
              <a:t>vegna þess að hún var ljót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en-US" sz="2800">
                <a:solidFill>
                  <a:srgbClr val="FF0000"/>
                </a:solidFill>
              </a:rPr>
              <a:t>③ </a:t>
            </a:r>
            <a:r xmlns:a="http://schemas.openxmlformats.org/drawingml/2006/main">
              <a:rPr lang="is" altLang="ko-KR" sz="2800">
                <a:solidFill>
                  <a:srgbClr val="FF0000"/>
                </a:solidFill>
              </a:rPr>
              <a:t>vegna engans sonar</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8684400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4000">
                <a:solidFill>
                  <a:srgbClr val="FF0000"/>
                </a:solidFill>
              </a:rPr>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3600">
                <a:solidFill>
                  <a:schemeClr val="tx1">
                    <a:lumMod val="65000"/>
                    <a:lumOff val="35000"/>
                  </a:schemeClr>
                </a:solidFill>
              </a:rPr>
              <a:t>Og sveinninn Samúel hélt áfram að vaxa í vexti og velþóknun hjá Drottni og mönnum.</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s" altLang="ko-KR" sz="2800">
                <a:solidFill>
                  <a:schemeClr val="tx1">
                    <a:lumMod val="65000"/>
                    <a:lumOff val="35000"/>
                  </a:schemeClr>
                </a:solidFill>
              </a:rPr>
              <a:t>1 Samúel</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4155876549"/>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31236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b="1">
                <a:solidFill>
                  <a:schemeClr val="tx1">
                    <a:lumMod val="50000"/>
                    <a:lumOff val="50000"/>
                  </a:schemeClr>
                </a:solidFill>
              </a:rPr>
              <a:t>Nei.</a:t>
            </a:r>
            <a:r xmlns:a="http://schemas.openxmlformats.org/drawingml/2006/main">
              <a:rPr lang="is" altLang="en-US" b="1">
                <a:solidFill>
                  <a:schemeClr val="tx1">
                    <a:lumMod val="50000"/>
                    <a:lumOff val="50000"/>
                  </a:schemeClr>
                </a:solidFill>
              </a:rPr>
              <a:t> </a:t>
            </a:r>
            <a:r xmlns:a="http://schemas.openxmlformats.org/drawingml/2006/main">
              <a:rPr lang="is" altLang="ko-KR" b="1">
                <a:solidFill>
                  <a:schemeClr val="tx1">
                    <a:lumMod val="50000"/>
                    <a:lumOff val="50000"/>
                  </a:schemeClr>
                </a:solidFill>
              </a:rPr>
              <a:t>29 Orð Guðs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1236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4400"/>
              <a:t>Sál konungur, fyrsti konungur Ísraels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2293804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4000">
                <a:solidFill>
                  <a:srgbClr val="FF0000"/>
                </a:solidFill>
              </a:rPr>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3600">
                <a:solidFill>
                  <a:schemeClr val="tx1">
                    <a:lumMod val="65000"/>
                    <a:lumOff val="35000"/>
                  </a:schemeClr>
                </a:solidFill>
              </a:rPr>
              <a:t>Drottinn svaraði: "Hlýðið á þá og gef þeim konung." Þá sagði Samúel við Ísraelsmenn: "Farið hver aftur til bæjar síns."</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s" altLang="ko-KR" sz="2800">
                <a:solidFill>
                  <a:schemeClr val="tx1">
                    <a:lumMod val="65000"/>
                    <a:lumOff val="35000"/>
                  </a:schemeClr>
                </a:solidFill>
              </a:rPr>
              <a:t>1 Samúel</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159858032"/>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85"/>
            <a:ext cx="8183323" cy="5785616"/>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2800">
                <a:solidFill>
                  <a:schemeClr val="tx1">
                    <a:lumMod val="65000"/>
                    <a:lumOff val="35000"/>
                  </a:schemeClr>
                </a:solidFill>
              </a:rPr>
              <a:t>„Við þurfum konung! Ísraelsmenn báðu um að gefa Samúel konung handa þeim.</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698221010"/>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4" y="0"/>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2800">
                <a:solidFill>
                  <a:schemeClr val="tx1">
                    <a:lumMod val="65000"/>
                    <a:lumOff val="35000"/>
                  </a:schemeClr>
                </a:solidFill>
              </a:rPr>
              <a:t>"Ég mun gefa þeim konung eins og þeir báðu." Guð svaraði Samúel.</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1077991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 y="0"/>
            <a:ext cx="9144451" cy="5805264"/>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2800">
                <a:solidFill>
                  <a:schemeClr val="tx1">
                    <a:lumMod val="65000"/>
                    <a:lumOff val="35000"/>
                  </a:schemeClr>
                </a:solidFill>
              </a:rPr>
              <a:t>Guð sendi Sál til Samúels. Guð lét Samúel hella olíu á höfuð sér til að verða konungur í Ísrael.</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740023618"/>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2800">
                <a:solidFill>
                  <a:schemeClr val="tx1">
                    <a:lumMod val="65000"/>
                    <a:lumOff val="35000"/>
                  </a:schemeClr>
                </a:solidFill>
              </a:rPr>
              <a:t>„Þetta er leiðtogi okkar, Sál. Samúel lét Ísraelsmenn vita að Guð skipaði Sál sem leiðtoga Ísraels.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80530" y="-171400"/>
            <a:ext cx="9505055" cy="6048672"/>
          </a:xfrm>
          <a:prstGeom prst="rect">
            <a:avLst/>
          </a:prstGeom>
        </p:spPr>
      </p:pic>
    </p:spTree>
    <p:extLst>
      <p:ext uri="{BB962C8B-B14F-4D97-AF65-F5344CB8AC3E}">
        <p14:creationId xmlns:p14="http://schemas.microsoft.com/office/powerpoint/2010/main" val="9543592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2800">
                <a:solidFill>
                  <a:schemeClr val="tx1">
                    <a:lumMod val="65000"/>
                    <a:lumOff val="35000"/>
                  </a:schemeClr>
                </a:solidFill>
              </a:rPr>
              <a:t>"Glætan! Hver er Guð? Ég er guð“ Faraó neitaði því mjög eindregið.</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661248"/>
          </a:xfrm>
          <a:prstGeom prst="rect">
            <a:avLst/>
          </a:prstGeom>
        </p:spPr>
      </p:pic>
      <p:sp>
        <p:nvSpPr>
          <p:cNvPr id="5" name="TextBox 4"/>
          <p:cNvSpPr txBox="1"/>
          <p:nvPr/>
        </p:nvSpPr>
        <p:spPr>
          <a:xfrm>
            <a:off x="73274" y="566124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2400">
                <a:solidFill>
                  <a:schemeClr val="tx1">
                    <a:lumMod val="65000"/>
                    <a:lumOff val="35000"/>
                  </a:schemeClr>
                </a:solidFill>
              </a:rPr>
              <a:t>Í fyrstu leiddi Sál Ísraelsmenn vel með því að hlýða vilja Guðs af trúmennsku. Hins vegar varð hann vondur konungur sem sveik vilja Guðs vegna hroka hans og stolts.</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117763112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45204" y="19652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4000">
                <a:solidFill>
                  <a:srgbClr val="FF0000"/>
                </a:solidFill>
              </a:rPr>
              <a:t>Kennsla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2911" y="6807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76368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3600">
                <a:solidFill>
                  <a:schemeClr val="tx1">
                    <a:lumMod val="65000"/>
                    <a:lumOff val="35000"/>
                  </a:schemeClr>
                </a:solidFill>
              </a:rPr>
              <a:t>Í fyrstu var Sál auðmjúkur.</a:t>
            </a:r>
          </a:p>
          <a:p>
            <a:pPr xmlns:a="http://schemas.openxmlformats.org/drawingml/2006/main" algn="ctr"/>
            <a:r xmlns:a="http://schemas.openxmlformats.org/drawingml/2006/main">
              <a:rPr lang="is" altLang="ko-KR" sz="3600">
                <a:solidFill>
                  <a:schemeClr val="tx1">
                    <a:lumMod val="65000"/>
                    <a:lumOff val="35000"/>
                  </a:schemeClr>
                </a:solidFill>
              </a:rPr>
              <a:t>En eftir að hann varð konungur,</a:t>
            </a:r>
          </a:p>
          <a:p>
            <a:pPr xmlns:a="http://schemas.openxmlformats.org/drawingml/2006/main" algn="ctr"/>
            <a:r xmlns:a="http://schemas.openxmlformats.org/drawingml/2006/main">
              <a:rPr lang="is" altLang="ko-KR" sz="3600">
                <a:solidFill>
                  <a:schemeClr val="tx1">
                    <a:lumMod val="65000"/>
                    <a:lumOff val="35000"/>
                  </a:schemeClr>
                </a:solidFill>
              </a:rPr>
              <a:t>hann hlýddi ekki vilja Guðs lengur.</a:t>
            </a:r>
          </a:p>
          <a:p>
            <a:pPr xmlns:a="http://schemas.openxmlformats.org/drawingml/2006/main" algn="ctr"/>
            <a:r xmlns:a="http://schemas.openxmlformats.org/drawingml/2006/main">
              <a:rPr lang="is" altLang="ko-KR" sz="3600">
                <a:solidFill>
                  <a:schemeClr val="tx1">
                    <a:lumMod val="65000"/>
                    <a:lumOff val="35000"/>
                  </a:schemeClr>
                </a:solidFill>
              </a:rPr>
              <a:t>Hann varð hrokafullur og græðgi.</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is" altLang="ko-KR" sz="3600">
                <a:solidFill>
                  <a:schemeClr val="tx1">
                    <a:lumMod val="65000"/>
                    <a:lumOff val="35000"/>
                  </a:schemeClr>
                </a:solidFill>
              </a:rPr>
              <a:t>Þú verður að vera stöðugt auðmjúkur þegar faðir þinn Guð lyftir þér upp.</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716395422"/>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98428"/>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3200"/>
              <a:t>Guð?</a:t>
            </a:r>
            <a:r xmlns:a="http://schemas.openxmlformats.org/drawingml/2006/main">
              <a:rPr lang="i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3600">
                <a:solidFill>
                  <a:srgbClr val="C00000"/>
                </a:solidFill>
              </a:rPr>
              <a:t>Guð..</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3600">
                <a:solidFill>
                  <a:schemeClr val="tx1">
                    <a:lumMod val="65000"/>
                    <a:lumOff val="35000"/>
                  </a:schemeClr>
                </a:solidFill>
              </a:rPr>
              <a:t>Guð elskar hina auðmjúku,</a:t>
            </a:r>
          </a:p>
          <a:p>
            <a:r xmlns:a="http://schemas.openxmlformats.org/drawingml/2006/main">
              <a:rPr lang="is" altLang="ko-KR" sz="3600">
                <a:solidFill>
                  <a:schemeClr val="tx1">
                    <a:lumMod val="65000"/>
                    <a:lumOff val="35000"/>
                  </a:schemeClr>
                </a:solidFill>
              </a:rPr>
              <a:t>en hafnar stoltum.</a:t>
            </a:r>
          </a:p>
        </p:txBody>
      </p:sp>
    </p:spTree>
    <p:extLst>
      <p:ext uri="{BB962C8B-B14F-4D97-AF65-F5344CB8AC3E}">
        <p14:creationId xmlns:p14="http://schemas.microsoft.com/office/powerpoint/2010/main" val="2097935791"/>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4000">
                <a:solidFill>
                  <a:srgbClr val="FF0000"/>
                </a:solidFill>
              </a:rPr>
              <a:t>Spurningakeppni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53167" y="676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6036" y="6414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3600">
                <a:solidFill>
                  <a:schemeClr val="tx1">
                    <a:lumMod val="65000"/>
                    <a:lumOff val="35000"/>
                  </a:schemeClr>
                </a:solidFill>
              </a:rPr>
              <a:t>Hvað báðu Ísraelsmenn Samúel?</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en-US" sz="2800">
                <a:solidFill>
                  <a:schemeClr val="tx1">
                    <a:lumMod val="65000"/>
                    <a:lumOff val="35000"/>
                  </a:schemeClr>
                </a:solidFill>
              </a:rPr>
              <a:t>① </a:t>
            </a:r>
            <a:r xmlns:a="http://schemas.openxmlformats.org/drawingml/2006/main">
              <a:rPr lang="is" altLang="ko-KR" sz="2800">
                <a:solidFill>
                  <a:schemeClr val="tx1">
                    <a:lumMod val="65000"/>
                    <a:lumOff val="35000"/>
                  </a:schemeClr>
                </a:solidFill>
              </a:rPr>
              <a:t>matur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59532" y="3501366"/>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en-US" sz="2800">
                <a:solidFill>
                  <a:schemeClr val="tx1">
                    <a:lumMod val="65000"/>
                    <a:lumOff val="35000"/>
                  </a:schemeClr>
                </a:solidFill>
              </a:rPr>
              <a:t>② </a:t>
            </a:r>
            <a:r xmlns:a="http://schemas.openxmlformats.org/drawingml/2006/main">
              <a:rPr lang="is" altLang="ko-KR" sz="2800">
                <a:solidFill>
                  <a:schemeClr val="tx1">
                    <a:lumMod val="65000"/>
                    <a:lumOff val="35000"/>
                  </a:schemeClr>
                </a:solidFill>
              </a:rPr>
              <a:t>konungur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en-US" sz="2800">
                <a:solidFill>
                  <a:schemeClr val="tx1">
                    <a:lumMod val="65000"/>
                    <a:lumOff val="35000"/>
                  </a:schemeClr>
                </a:solidFill>
              </a:rPr>
              <a:t>③ </a:t>
            </a:r>
            <a:r xmlns:a="http://schemas.openxmlformats.org/drawingml/2006/main">
              <a:rPr lang="is" altLang="ko-KR" sz="2800">
                <a:solidFill>
                  <a:schemeClr val="tx1">
                    <a:lumMod val="65000"/>
                    <a:lumOff val="35000"/>
                  </a:schemeClr>
                </a:solidFill>
              </a:rPr>
              <a:t>Orð Guðs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en-US" sz="2800">
                <a:solidFill>
                  <a:schemeClr val="tx1">
                    <a:lumMod val="65000"/>
                    <a:lumOff val="35000"/>
                  </a:schemeClr>
                </a:solidFill>
              </a:rPr>
              <a:t>④ </a:t>
            </a:r>
            <a:r xmlns:a="http://schemas.openxmlformats.org/drawingml/2006/main">
              <a:rPr lang="is" altLang="ko-KR" sz="2800">
                <a:solidFill>
                  <a:schemeClr val="tx1">
                    <a:lumMod val="65000"/>
                    <a:lumOff val="35000"/>
                  </a:schemeClr>
                </a:solidFill>
              </a:rPr>
              <a:t>hús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66935" y="350268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en-US" sz="2800">
                <a:solidFill>
                  <a:srgbClr val="FF0000"/>
                </a:solidFill>
              </a:rPr>
              <a:t>② </a:t>
            </a:r>
            <a:r xmlns:a="http://schemas.openxmlformats.org/drawingml/2006/main">
              <a:rPr lang="is" altLang="ko-KR" sz="2800">
                <a:solidFill>
                  <a:srgbClr val="FF0000"/>
                </a:solidFill>
              </a:rPr>
              <a:t>konungur</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1013534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4000">
                <a:solidFill>
                  <a:srgbClr val="FF0000"/>
                </a:solidFill>
              </a:rPr>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3600">
                <a:solidFill>
                  <a:schemeClr val="tx1">
                    <a:lumMod val="65000"/>
                    <a:lumOff val="35000"/>
                  </a:schemeClr>
                </a:solidFill>
              </a:rPr>
              <a:t>Drottinn svaraði: "Hlýðið á þá og gef þeim konung." Þá sagði Samúel við Ísraelsmenn: "Farið hver aftur til bæjar síns."</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s" altLang="ko-KR" sz="2800">
                <a:solidFill>
                  <a:schemeClr val="tx1">
                    <a:lumMod val="65000"/>
                    <a:lumOff val="35000"/>
                  </a:schemeClr>
                </a:solidFill>
              </a:rPr>
              <a:t>1 Samúel</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9745445"/>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b="1">
                <a:solidFill>
                  <a:schemeClr val="tx1">
                    <a:lumMod val="50000"/>
                    <a:lumOff val="50000"/>
                  </a:schemeClr>
                </a:solidFill>
              </a:rPr>
              <a:t>Nei.</a:t>
            </a:r>
            <a:r xmlns:a="http://schemas.openxmlformats.org/drawingml/2006/main">
              <a:rPr lang="is" altLang="en-US" b="1">
                <a:solidFill>
                  <a:schemeClr val="tx1">
                    <a:lumMod val="50000"/>
                    <a:lumOff val="50000"/>
                  </a:schemeClr>
                </a:solidFill>
              </a:rPr>
              <a:t> </a:t>
            </a:r>
            <a:r xmlns:a="http://schemas.openxmlformats.org/drawingml/2006/main">
              <a:rPr lang="is" altLang="ko-KR" b="1">
                <a:solidFill>
                  <a:schemeClr val="tx1">
                    <a:lumMod val="50000"/>
                    <a:lumOff val="50000"/>
                  </a:schemeClr>
                </a:solidFill>
              </a:rPr>
              <a:t>30 Orð Guðs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55454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4000"/>
              <a:t>Ungur drengur, Davíð sem drap Golíat</a:t>
            </a:r>
            <a:r xmlns:a="http://schemas.openxmlformats.org/drawingml/2006/main">
              <a:rPr lang="is" altLang="en-US" sz="4000"/>
              <a:t> </a:t>
            </a:r>
            <a:endParaRPr xmlns:a="http://schemas.openxmlformats.org/drawingml/2006/main" lang="en-US" altLang="ko-KR" sz="4000"/>
          </a:p>
          <a:p>
            <a:pPr algn="ctr"/>
            <a:endParaRPr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110" y="1201791"/>
            <a:ext cx="5075890" cy="4967048"/>
          </a:xfrm>
          <a:prstGeom prst="rect">
            <a:avLst/>
          </a:prstGeom>
        </p:spPr>
      </p:pic>
    </p:spTree>
    <p:extLst>
      <p:ext uri="{BB962C8B-B14F-4D97-AF65-F5344CB8AC3E}">
        <p14:creationId xmlns:p14="http://schemas.microsoft.com/office/powerpoint/2010/main" val="187032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4000">
                <a:solidFill>
                  <a:srgbClr val="FF0000"/>
                </a:solidFill>
              </a:rPr>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3600">
                <a:solidFill>
                  <a:schemeClr val="tx1">
                    <a:lumMod val="65000"/>
                    <a:lumOff val="35000"/>
                  </a:schemeClr>
                </a:solidFill>
              </a:rPr>
              <a:t>Davíð sagði við Filistann: "Þú kemur á móti mér með sverði og spjóti og spjóti, en ég kem á móti þér í nafni Drottins allsherjar, Guðs hersveita Ísraels, sem þú hefur smánað.</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s" altLang="ko-KR" sz="2800">
                <a:solidFill>
                  <a:schemeClr val="tx1">
                    <a:lumMod val="65000"/>
                    <a:lumOff val="35000"/>
                  </a:schemeClr>
                </a:solidFill>
              </a:rPr>
              <a:t>1 Samúel</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55172561"/>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2500">
                <a:solidFill>
                  <a:schemeClr val="tx1">
                    <a:lumMod val="65000"/>
                    <a:lumOff val="35000"/>
                  </a:schemeClr>
                </a:solidFill>
              </a:rPr>
              <a:t>Í herbúðum Filista var risastór hermaður að nafni Golíat. Hann móðgaði nafn Guðs með því að hefja slagsmál.</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96" y="-1531"/>
            <a:ext cx="8299301" cy="5878803"/>
          </a:xfrm>
          <a:prstGeom prst="rect">
            <a:avLst/>
          </a:prstGeom>
        </p:spPr>
      </p:pic>
    </p:spTree>
    <p:extLst>
      <p:ext uri="{BB962C8B-B14F-4D97-AF65-F5344CB8AC3E}">
        <p14:creationId xmlns:p14="http://schemas.microsoft.com/office/powerpoint/2010/main" val="54398381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657671"/>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2400">
                <a:solidFill>
                  <a:schemeClr val="tx1">
                    <a:lumMod val="65000"/>
                    <a:lumOff val="35000"/>
                  </a:schemeClr>
                </a:solidFill>
              </a:rPr>
              <a:t>Enginn þorði að berjast gegn honum vegna þess að hræða hann.</a:t>
            </a:r>
          </a:p>
          <a:p>
            <a:r xmlns:a="http://schemas.openxmlformats.org/drawingml/2006/main">
              <a:rPr lang="is" altLang="ko-KR" sz="2400">
                <a:solidFill>
                  <a:schemeClr val="tx1">
                    <a:lumMod val="65000"/>
                    <a:lumOff val="35000"/>
                  </a:schemeClr>
                </a:solidFill>
              </a:rPr>
              <a:t>Á þeim tíma, ungur drengur, sagði Davíð við Sál konung: "Ég mun fara og berjast við hann."</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0"/>
            <a:ext cx="8316416" cy="5517232"/>
          </a:xfrm>
          <a:prstGeom prst="rect">
            <a:avLst/>
          </a:prstGeom>
        </p:spPr>
      </p:pic>
    </p:spTree>
    <p:extLst>
      <p:ext uri="{BB962C8B-B14F-4D97-AF65-F5344CB8AC3E}">
        <p14:creationId xmlns:p14="http://schemas.microsoft.com/office/powerpoint/2010/main" val="4018256506"/>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2800">
                <a:solidFill>
                  <a:schemeClr val="tx1">
                    <a:lumMod val="65000"/>
                    <a:lumOff val="35000"/>
                  </a:schemeClr>
                </a:solidFill>
              </a:rPr>
              <a:t>"Ég get sigrað hann ef Guð er með mér."</a:t>
            </a:r>
          </a:p>
          <a:p>
            <a:r xmlns:a="http://schemas.openxmlformats.org/drawingml/2006/main">
              <a:rPr lang="is" altLang="ko-KR" sz="2800">
                <a:solidFill>
                  <a:schemeClr val="tx1">
                    <a:lumMod val="65000"/>
                    <a:lumOff val="35000"/>
                  </a:schemeClr>
                </a:solidFill>
              </a:rPr>
              <a:t>Davíð nálgaðist Golíat með fimm slétta steina.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57" y="116632"/>
            <a:ext cx="7939268" cy="5760640"/>
          </a:xfrm>
          <a:prstGeom prst="rect">
            <a:avLst/>
          </a:prstGeom>
        </p:spPr>
      </p:pic>
    </p:spTree>
    <p:extLst>
      <p:ext uri="{BB962C8B-B14F-4D97-AF65-F5344CB8AC3E}">
        <p14:creationId xmlns:p14="http://schemas.microsoft.com/office/powerpoint/2010/main" val="41347320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211639" cy="5805264"/>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2800">
                <a:solidFill>
                  <a:schemeClr val="tx1">
                    <a:lumMod val="65000"/>
                    <a:lumOff val="35000"/>
                  </a:schemeClr>
                </a:solidFill>
              </a:rPr>
              <a:t>Móse bað til Guðs. „Drottinn, vinsamlegast láttu mig vita hvað þú munt gera héðan í frá.</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805264"/>
            <a:ext cx="9054634"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2500">
                <a:solidFill>
                  <a:schemeClr val="tx1">
                    <a:lumMod val="65000"/>
                    <a:lumOff val="35000"/>
                  </a:schemeClr>
                </a:solidFill>
              </a:rPr>
              <a:t>Davíð sagði við Golíat sem kom á móti honum með sverði og spjóti. "Ég berst gegn þér í nafni Drottins Guðs!"</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90962"/>
            <a:ext cx="7956376" cy="5428243"/>
          </a:xfrm>
          <a:prstGeom prst="rect">
            <a:avLst/>
          </a:prstGeom>
        </p:spPr>
      </p:pic>
    </p:spTree>
    <p:extLst>
      <p:ext uri="{BB962C8B-B14F-4D97-AF65-F5344CB8AC3E}">
        <p14:creationId xmlns:p14="http://schemas.microsoft.com/office/powerpoint/2010/main" val="378525555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2600">
                <a:solidFill>
                  <a:schemeClr val="tx1">
                    <a:lumMod val="65000"/>
                    <a:lumOff val="35000"/>
                  </a:schemeClr>
                </a:solidFill>
              </a:rPr>
              <a:t>Davíð kastaði steini og sló Golíat í ennið á honum.</a:t>
            </a:r>
          </a:p>
          <a:p>
            <a:r xmlns:a="http://schemas.openxmlformats.org/drawingml/2006/main">
              <a:rPr lang="is" altLang="ko-KR" sz="2600">
                <a:solidFill>
                  <a:schemeClr val="tx1">
                    <a:lumMod val="65000"/>
                    <a:lumOff val="35000"/>
                  </a:schemeClr>
                </a:solidFill>
              </a:rPr>
              <a:t>Davíð vann sigur yfir þessari baráttu með hjálp Guðs.</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4" y="0"/>
            <a:ext cx="9144000" cy="5805264"/>
          </a:xfrm>
          <a:prstGeom prst="rect">
            <a:avLst/>
          </a:prstGeom>
        </p:spPr>
      </p:pic>
    </p:spTree>
    <p:extLst>
      <p:ext uri="{BB962C8B-B14F-4D97-AF65-F5344CB8AC3E}">
        <p14:creationId xmlns:p14="http://schemas.microsoft.com/office/powerpoint/2010/main" val="691559526"/>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4000">
                <a:solidFill>
                  <a:srgbClr val="FF0000"/>
                </a:solidFill>
              </a:rPr>
              <a:t>Kennsla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0313" y="10902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245" y="9712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3200">
                <a:solidFill>
                  <a:schemeClr val="tx1">
                    <a:lumMod val="65000"/>
                    <a:lumOff val="35000"/>
                  </a:schemeClr>
                </a:solidFill>
              </a:rPr>
              <a:t>Ísraelskir hermenn voru hræddir</a:t>
            </a:r>
            <a:r xmlns:a="http://schemas.openxmlformats.org/drawingml/2006/main">
              <a:rPr lang="is" altLang="en-US" sz="3200">
                <a:solidFill>
                  <a:schemeClr val="tx1">
                    <a:lumMod val="65000"/>
                    <a:lumOff val="35000"/>
                  </a:schemeClr>
                </a:solidFill>
              </a:rPr>
              <a:t> </a:t>
            </a:r>
            <a:r xmlns:a="http://schemas.openxmlformats.org/drawingml/2006/main">
              <a:rPr lang="is" altLang="ko-KR" sz="3200">
                <a:solidFill>
                  <a:schemeClr val="tx1">
                    <a:lumMod val="65000"/>
                    <a:lumOff val="35000"/>
                  </a:schemeClr>
                </a:solidFill>
              </a:rPr>
              <a:t>af risanum Golíat. Þeir voru hræddir við hann.</a:t>
            </a:r>
          </a:p>
          <a:p>
            <a:pPr xmlns:a="http://schemas.openxmlformats.org/drawingml/2006/main" algn="ctr"/>
            <a:r xmlns:a="http://schemas.openxmlformats.org/drawingml/2006/main">
              <a:rPr lang="is" altLang="ko-KR" sz="3200">
                <a:solidFill>
                  <a:schemeClr val="tx1">
                    <a:lumMod val="65000"/>
                    <a:lumOff val="35000"/>
                  </a:schemeClr>
                </a:solidFill>
              </a:rPr>
              <a:t>En Davíð, sem trúði á vernd Guðs, barðist gegn honum af kappi og sigraði hann.</a:t>
            </a:r>
          </a:p>
          <a:p>
            <a:pPr xmlns:a="http://schemas.openxmlformats.org/drawingml/2006/main" algn="ctr"/>
            <a:r xmlns:a="http://schemas.openxmlformats.org/drawingml/2006/main">
              <a:rPr lang="is" altLang="ko-KR" sz="3200">
                <a:solidFill>
                  <a:schemeClr val="tx1">
                    <a:lumMod val="65000"/>
                    <a:lumOff val="35000"/>
                  </a:schemeClr>
                </a:solidFill>
              </a:rPr>
              <a:t>Við ættum að trúa því að Guð verndi okkur alltaf. Við getum haft hugrekki með því að trúa því að Guð verndar okkur í hvaða kringumstæðum sem er.</a:t>
            </a:r>
          </a:p>
          <a:p>
            <a:pPr xmlns:a="http://schemas.openxmlformats.org/drawingml/2006/main" algn="ctr"/>
            <a:r xmlns:a="http://schemas.openxmlformats.org/drawingml/2006/main">
              <a:rPr lang="is" altLang="ko-KR" sz="3200">
                <a:solidFill>
                  <a:schemeClr val="tx1">
                    <a:lumMod val="65000"/>
                    <a:lumOff val="35000"/>
                  </a:schemeClr>
                </a:solidFill>
              </a:rPr>
              <a:t>Hugrekki sem er frá trú á Guð getur sigrast á öllum ótta.</a:t>
            </a:r>
          </a:p>
        </p:txBody>
      </p:sp>
    </p:spTree>
    <p:extLst>
      <p:ext uri="{BB962C8B-B14F-4D97-AF65-F5344CB8AC3E}">
        <p14:creationId xmlns:p14="http://schemas.microsoft.com/office/powerpoint/2010/main" val="1323667482"/>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1418"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3200"/>
              <a:t>Guð?</a:t>
            </a:r>
            <a:r xmlns:a="http://schemas.openxmlformats.org/drawingml/2006/main">
              <a:rPr lang="i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4224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68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3600">
                <a:solidFill>
                  <a:srgbClr val="C00000"/>
                </a:solidFill>
              </a:rPr>
              <a:t>Guð..</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3600">
                <a:solidFill>
                  <a:schemeClr val="tx1">
                    <a:lumMod val="65000"/>
                    <a:lumOff val="35000"/>
                  </a:schemeClr>
                </a:solidFill>
              </a:rPr>
              <a:t>Guð gefur þeim sigur sem berjast fyrir hann.</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880413288"/>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09200" y="218022"/>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4000"/>
              <a:t>Spurningakeppni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31" y="627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896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3600">
                <a:solidFill>
                  <a:schemeClr val="tx1">
                    <a:lumMod val="65000"/>
                    <a:lumOff val="35000"/>
                  </a:schemeClr>
                </a:solidFill>
              </a:rPr>
              <a:t>Hvað var það sem Davíð kastaði á Golíat?</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en-US" sz="2800">
                <a:solidFill>
                  <a:schemeClr val="tx1">
                    <a:lumMod val="65000"/>
                    <a:lumOff val="35000"/>
                  </a:schemeClr>
                </a:solidFill>
              </a:rPr>
              <a:t>① </a:t>
            </a:r>
            <a:r xmlns:a="http://schemas.openxmlformats.org/drawingml/2006/main">
              <a:rPr lang="is" altLang="ko-KR" sz="2800">
                <a:solidFill>
                  <a:schemeClr val="tx1">
                    <a:lumMod val="65000"/>
                    <a:lumOff val="35000"/>
                  </a:schemeClr>
                </a:solidFill>
              </a:rPr>
              <a:t>sverð</a:t>
            </a: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en-US" sz="2800">
                <a:solidFill>
                  <a:schemeClr val="tx1">
                    <a:lumMod val="65000"/>
                    <a:lumOff val="35000"/>
                  </a:schemeClr>
                </a:solidFill>
              </a:rPr>
              <a:t>② </a:t>
            </a:r>
            <a:r xmlns:a="http://schemas.openxmlformats.org/drawingml/2006/main">
              <a:rPr lang="is" altLang="ko-KR" sz="2800">
                <a:solidFill>
                  <a:schemeClr val="tx1">
                    <a:lumMod val="65000"/>
                    <a:lumOff val="35000"/>
                  </a:schemeClr>
                </a:solidFill>
              </a:rPr>
              <a:t>spjót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en-US" sz="2800">
                <a:solidFill>
                  <a:schemeClr val="tx1">
                    <a:lumMod val="65000"/>
                    <a:lumOff val="35000"/>
                  </a:schemeClr>
                </a:solidFill>
              </a:rPr>
              <a:t>③ </a:t>
            </a:r>
            <a:r xmlns:a="http://schemas.openxmlformats.org/drawingml/2006/main">
              <a:rPr lang="is" altLang="ko-KR" sz="2800">
                <a:solidFill>
                  <a:schemeClr val="tx1">
                    <a:lumMod val="65000"/>
                    <a:lumOff val="35000"/>
                  </a:schemeClr>
                </a:solidFill>
              </a:rPr>
              <a:t>steinn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en-US" sz="2800">
                <a:solidFill>
                  <a:schemeClr val="tx1">
                    <a:lumMod val="65000"/>
                    <a:lumOff val="35000"/>
                  </a:schemeClr>
                </a:solidFill>
              </a:rPr>
              <a:t>④ </a:t>
            </a:r>
            <a:r xmlns:a="http://schemas.openxmlformats.org/drawingml/2006/main">
              <a:rPr lang="is" altLang="ko-KR" sz="2800">
                <a:solidFill>
                  <a:schemeClr val="tx1">
                    <a:lumMod val="65000"/>
                    <a:lumOff val="35000"/>
                  </a:schemeClr>
                </a:solidFill>
              </a:rPr>
              <a:t>skjöld</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en-US" sz="2800">
                <a:solidFill>
                  <a:srgbClr val="FF0000"/>
                </a:solidFill>
              </a:rPr>
              <a:t>③ </a:t>
            </a:r>
            <a:r xmlns:a="http://schemas.openxmlformats.org/drawingml/2006/main">
              <a:rPr lang="is" altLang="ko-KR" sz="2800">
                <a:solidFill>
                  <a:srgbClr val="FF0000"/>
                </a:solidFill>
              </a:rPr>
              <a:t>steinn</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7725033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4000">
                <a:solidFill>
                  <a:srgbClr val="FF0000"/>
                </a:solidFill>
              </a:rPr>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3600">
                <a:solidFill>
                  <a:schemeClr val="tx1">
                    <a:lumMod val="65000"/>
                    <a:lumOff val="35000"/>
                  </a:schemeClr>
                </a:solidFill>
              </a:rPr>
              <a:t>Davíð sagði við Filistann: "Þú kemur á móti mér með sverði og spjóti og spjóti, en ég kem á móti þér í nafni Drottins allsherjar, Guðs hersveita Ísraels, sem þú hefur smánað.</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s" altLang="ko-KR" sz="2800">
                <a:solidFill>
                  <a:schemeClr val="tx1">
                    <a:lumMod val="65000"/>
                    <a:lumOff val="35000"/>
                  </a:schemeClr>
                </a:solidFill>
              </a:rPr>
              <a:t>1 Samúel</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8710274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6" y="-14569"/>
            <a:ext cx="8232247" cy="5171761"/>
          </a:xfrm>
          <a:prstGeom prst="rect">
            <a:avLst/>
          </a:prstGeom>
        </p:spPr>
      </p:pic>
      <p:sp>
        <p:nvSpPr>
          <p:cNvPr id="4" name="TextBox 3"/>
          <p:cNvSpPr txBox="1"/>
          <p:nvPr/>
        </p:nvSpPr>
        <p:spPr>
          <a:xfrm>
            <a:off x="89366" y="5373216"/>
            <a:ext cx="9054634" cy="13388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2700">
                <a:solidFill>
                  <a:schemeClr val="tx1">
                    <a:lumMod val="65000"/>
                    <a:lumOff val="35000"/>
                  </a:schemeClr>
                </a:solidFill>
              </a:rPr>
              <a:t>Guð lét tíu hamfarir falla yfir allt Egyptaland. Egyptar og faraó hafa orðið að vita hver er raunverulegur Guð.</a:t>
            </a:r>
            <a:endParaRPr xmlns:a="http://schemas.openxmlformats.org/drawingml/2006/main" lang="ko-KR" altLang="en-US" sz="27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3"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2800">
                <a:solidFill>
                  <a:schemeClr val="tx1">
                    <a:lumMod val="65000"/>
                    <a:lumOff val="35000"/>
                  </a:schemeClr>
                </a:solidFill>
              </a:rPr>
              <a:t>„Móse, far þú burt úr Egyptalandi með alla Ísraelsmenn þína strax. Faraó átti ekki annarra kosta völ en sleppa þeim.</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4000">
                <a:solidFill>
                  <a:srgbClr val="FF0000"/>
                </a:solidFill>
              </a:rPr>
              <a:t>Kennsla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51126" y="544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41136" y="878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3600">
                <a:solidFill>
                  <a:schemeClr val="tx1">
                    <a:lumMod val="65000"/>
                    <a:lumOff val="35000"/>
                  </a:schemeClr>
                </a:solidFill>
              </a:rPr>
              <a:t>Faraó hélt að hann væri sterkastur með því að hunsa Guð.</a:t>
            </a:r>
            <a:r xmlns:a="http://schemas.openxmlformats.org/drawingml/2006/main">
              <a:rPr lang="is"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a:p>
            <a:pPr xmlns:a="http://schemas.openxmlformats.org/drawingml/2006/main" algn="ctr"/>
            <a:r xmlns:a="http://schemas.openxmlformats.org/drawingml/2006/main">
              <a:rPr lang="is" altLang="ko-KR" sz="3600">
                <a:solidFill>
                  <a:schemeClr val="tx1">
                    <a:lumMod val="65000"/>
                    <a:lumOff val="35000"/>
                  </a:schemeClr>
                </a:solidFill>
              </a:rPr>
              <a:t>Hann þurfti því að vera undir miklum hamförum.</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is" altLang="ko-KR" sz="3600">
                <a:solidFill>
                  <a:schemeClr val="tx1">
                    <a:lumMod val="65000"/>
                    <a:lumOff val="35000"/>
                  </a:schemeClr>
                </a:solidFill>
              </a:rPr>
              <a:t>Við verðum að játa að Guð er almáttugur ekki við.</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is" altLang="ko-KR" sz="4000">
                <a:solidFill>
                  <a:srgbClr val="FF0000"/>
                </a:solidFill>
              </a:rPr>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is" altLang="ko-KR" sz="3600">
                <a:solidFill>
                  <a:schemeClr val="tx1">
                    <a:lumMod val="65000"/>
                    <a:lumOff val="35000"/>
                  </a:schemeClr>
                </a:solidFill>
              </a:rPr>
              <a:t>Þegar Drottinn sá, að hann var kominn yfir til að skoða, kallaði Guð til hans</a:t>
            </a:r>
          </a:p>
          <a:p>
            <a:r xmlns:a="http://schemas.openxmlformats.org/drawingml/2006/main">
              <a:rPr lang="is" altLang="ko-KR" sz="3600">
                <a:solidFill>
                  <a:schemeClr val="tx1">
                    <a:lumMod val="65000"/>
                    <a:lumOff val="35000"/>
                  </a:schemeClr>
                </a:solidFill>
              </a:rPr>
              <a:t>innan úr buskanum,</a:t>
            </a:r>
          </a:p>
          <a:p>
            <a:r xmlns:a="http://schemas.openxmlformats.org/drawingml/2006/main">
              <a:rPr lang="is" altLang="ko-KR" sz="3600">
                <a:solidFill>
                  <a:schemeClr val="tx1">
                    <a:lumMod val="65000"/>
                    <a:lumOff val="35000"/>
                  </a:schemeClr>
                </a:solidFill>
              </a:rPr>
              <a:t>"Móse! Móse!" Og Móse sagði: "Hér er ég."</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is" altLang="ko-KR" sz="2800">
                <a:solidFill>
                  <a:schemeClr val="tx1">
                    <a:lumMod val="65000"/>
                    <a:lumOff val="35000"/>
                  </a:schemeClr>
                </a:solidFill>
              </a:rPr>
              <a:t>Brottför</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3200"/>
              <a:t>Guð?</a:t>
            </a:r>
            <a:r xmlns:a="http://schemas.openxmlformats.org/drawingml/2006/main">
              <a:rPr lang="i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3600">
                <a:solidFill>
                  <a:srgbClr val="C00000"/>
                </a:solidFill>
              </a:rPr>
              <a:t>Guð..</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3600">
                <a:solidFill>
                  <a:schemeClr val="tx1">
                    <a:lumMod val="65000"/>
                    <a:lumOff val="35000"/>
                  </a:schemeClr>
                </a:solidFill>
              </a:rPr>
              <a:t>Guð er annars konar skurðgoð eða aðrir falskir guðir.</a:t>
            </a:r>
          </a:p>
          <a:p>
            <a:r xmlns:a="http://schemas.openxmlformats.org/drawingml/2006/main">
              <a:rPr lang="is" altLang="ko-KR" sz="3600">
                <a:solidFill>
                  <a:schemeClr val="tx1">
                    <a:lumMod val="65000"/>
                    <a:lumOff val="35000"/>
                  </a:schemeClr>
                </a:solidFill>
              </a:rPr>
              <a:t>Guð er lifandi og starfar með sínum voldugu krafti.</a:t>
            </a:r>
          </a:p>
        </p:txBody>
      </p:sp>
    </p:spTree>
    <p:extLst>
      <p:ext uri="{BB962C8B-B14F-4D97-AF65-F5344CB8AC3E}">
        <p14:creationId xmlns:p14="http://schemas.microsoft.com/office/powerpoint/2010/main" val="323739911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4000">
                <a:solidFill>
                  <a:srgbClr val="FF0000"/>
                </a:solidFill>
              </a:rPr>
              <a:t>Spurningakeppni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984551"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105592"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3600">
                <a:solidFill>
                  <a:schemeClr val="tx1">
                    <a:lumMod val="65000"/>
                    <a:lumOff val="35000"/>
                  </a:schemeClr>
                </a:solidFill>
              </a:rPr>
              <a:t>Hversu margar hamfarir lét Guð falla yfir Egyptalandi?</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en-US" sz="2800">
                <a:solidFill>
                  <a:schemeClr val="tx1">
                    <a:lumMod val="65000"/>
                    <a:lumOff val="35000"/>
                  </a:schemeClr>
                </a:solidFill>
              </a:rPr>
              <a:t>① </a:t>
            </a:r>
            <a:r xmlns:a="http://schemas.openxmlformats.org/drawingml/2006/main">
              <a:rPr lang="is" altLang="ko-KR" sz="2800">
                <a:solidFill>
                  <a:schemeClr val="tx1">
                    <a:lumMod val="65000"/>
                    <a:lumOff val="35000"/>
                  </a:schemeClr>
                </a:solidFill>
              </a:rPr>
              <a:t>fimm</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en-US" sz="2800">
                <a:solidFill>
                  <a:schemeClr val="tx1">
                    <a:lumMod val="65000"/>
                    <a:lumOff val="35000"/>
                  </a:schemeClr>
                </a:solidFill>
              </a:rPr>
              <a:t>② </a:t>
            </a:r>
            <a:r xmlns:a="http://schemas.openxmlformats.org/drawingml/2006/main">
              <a:rPr lang="is" altLang="ko-KR" sz="2800">
                <a:solidFill>
                  <a:schemeClr val="tx1">
                    <a:lumMod val="65000"/>
                    <a:lumOff val="35000"/>
                  </a:schemeClr>
                </a:solidFill>
              </a:rPr>
              <a:t>sjö</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en-US" sz="2800">
                <a:solidFill>
                  <a:schemeClr val="tx1">
                    <a:lumMod val="65000"/>
                    <a:lumOff val="35000"/>
                  </a:schemeClr>
                </a:solidFill>
              </a:rPr>
              <a:t>③ </a:t>
            </a:r>
            <a:r xmlns:a="http://schemas.openxmlformats.org/drawingml/2006/main">
              <a:rPr lang="is" altLang="ko-KR" sz="2800">
                <a:solidFill>
                  <a:schemeClr val="tx1">
                    <a:lumMod val="65000"/>
                    <a:lumOff val="35000"/>
                  </a:schemeClr>
                </a:solidFill>
              </a:rPr>
              <a:t>tólf</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en-US" sz="2800">
                <a:solidFill>
                  <a:schemeClr val="tx1">
                    <a:lumMod val="65000"/>
                    <a:lumOff val="35000"/>
                  </a:schemeClr>
                </a:solidFill>
              </a:rPr>
              <a:t>④ </a:t>
            </a:r>
            <a:r xmlns:a="http://schemas.openxmlformats.org/drawingml/2006/main">
              <a:rPr lang="is" altLang="ko-KR" sz="2800">
                <a:solidFill>
                  <a:schemeClr val="tx1">
                    <a:lumMod val="65000"/>
                    <a:lumOff val="35000"/>
                  </a:schemeClr>
                </a:solidFill>
              </a:rPr>
              <a:t>tíu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en-US" sz="2800">
                <a:solidFill>
                  <a:srgbClr val="FF0000"/>
                </a:solidFill>
              </a:rPr>
              <a:t>④ </a:t>
            </a:r>
            <a:r xmlns:a="http://schemas.openxmlformats.org/drawingml/2006/main">
              <a:rPr lang="is" altLang="ko-KR" sz="2800">
                <a:solidFill>
                  <a:srgbClr val="FF0000"/>
                </a:solidFill>
              </a:rPr>
              <a:t>tíu</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4000">
                <a:solidFill>
                  <a:srgbClr val="FF0000"/>
                </a:solidFill>
              </a:rPr>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is" altLang="ko-KR" sz="3600">
                <a:solidFill>
                  <a:schemeClr val="tx1">
                    <a:lumMod val="65000"/>
                    <a:lumOff val="35000"/>
                  </a:schemeClr>
                </a:solidFill>
              </a:rPr>
              <a:t>Og Egyptar munu viðurkenna, að ég er Drottinn, þegar ég rétti út hönd mína gegn Egyptalandi og leiði Ísraelsmenn út úr því.</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s" altLang="ko-KR" sz="2800">
                <a:solidFill>
                  <a:schemeClr val="tx1">
                    <a:lumMod val="65000"/>
                    <a:lumOff val="35000"/>
                  </a:schemeClr>
                </a:solidFill>
              </a:rPr>
              <a:t>Brottför</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5269815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b="1">
                <a:solidFill>
                  <a:schemeClr val="tx1">
                    <a:lumMod val="50000"/>
                    <a:lumOff val="50000"/>
                  </a:schemeClr>
                </a:solidFill>
              </a:rPr>
              <a:t>NEI. 18</a:t>
            </a:r>
            <a:r xmlns:a="http://schemas.openxmlformats.org/drawingml/2006/main">
              <a:rPr lang="is" altLang="en-US" b="1">
                <a:solidFill>
                  <a:schemeClr val="tx1">
                    <a:lumMod val="50000"/>
                    <a:lumOff val="50000"/>
                  </a:schemeClr>
                </a:solidFill>
              </a:rPr>
              <a:t> </a:t>
            </a:r>
            <a:r xmlns:a="http://schemas.openxmlformats.org/drawingml/2006/main">
              <a:rPr lang="is" altLang="ko-KR" b="1">
                <a:solidFill>
                  <a:schemeClr val="tx1">
                    <a:lumMod val="50000"/>
                    <a:lumOff val="50000"/>
                  </a:schemeClr>
                </a:solidFill>
              </a:rPr>
              <a:t>Orð Guðs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1202" y="3679303"/>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4400"/>
              <a:t>Skýsúla</a:t>
            </a:r>
          </a:p>
          <a:p>
            <a:pPr xmlns:a="http://schemas.openxmlformats.org/drawingml/2006/main" algn="ctr"/>
            <a:r xmlns:a="http://schemas.openxmlformats.org/drawingml/2006/main">
              <a:rPr lang="is" altLang="ko-KR" sz="4400"/>
              <a:t>og Eldstólpi</a:t>
            </a:r>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4000">
                <a:solidFill>
                  <a:srgbClr val="FF0000"/>
                </a:solidFill>
              </a:rPr>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3600">
                <a:solidFill>
                  <a:schemeClr val="tx1">
                    <a:lumMod val="65000"/>
                    <a:lumOff val="35000"/>
                  </a:schemeClr>
                </a:solidFill>
              </a:rPr>
              <a:t>Um daginn fór Drottinn á undan þeim í skýstólpa til að leiðbeina þeim á leiðinni og á nóttunni í eldstólpa til að lýsa þeim, svo að þeir gætu ferðast dag og nótt.</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s" altLang="ko-KR" sz="2800">
                <a:solidFill>
                  <a:schemeClr val="tx1">
                    <a:lumMod val="65000"/>
                    <a:lumOff val="35000"/>
                  </a:schemeClr>
                </a:solidFill>
              </a:rPr>
              <a:t>2. Mósebók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
            <a:ext cx="8183323" cy="5373216"/>
          </a:xfrm>
          <a:prstGeom prst="rect">
            <a:avLst/>
          </a:prstGeom>
        </p:spPr>
      </p:pic>
      <p:sp>
        <p:nvSpPr>
          <p:cNvPr id="5" name="TextBox 4"/>
          <p:cNvSpPr txBox="1"/>
          <p:nvPr/>
        </p:nvSpPr>
        <p:spPr>
          <a:xfrm>
            <a:off x="34404" y="5157192"/>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2800">
                <a:solidFill>
                  <a:schemeClr val="tx1">
                    <a:lumMod val="65000"/>
                    <a:lumOff val="35000"/>
                  </a:schemeClr>
                </a:solidFill>
              </a:rPr>
              <a:t>Ísraelsmenn bjuggu í Egyptalandi í 430 ár. Þeir yfirgáfu Egyptaland til að fara aftur til fyrirheitna landsins - Kanaan - í lok 430 ára.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72" y="65243"/>
            <a:ext cx="8232456" cy="5445224"/>
          </a:xfrm>
          <a:prstGeom prst="rect">
            <a:avLst/>
          </a:prstGeom>
        </p:spPr>
      </p:pic>
      <p:sp>
        <p:nvSpPr>
          <p:cNvPr id="5" name="TextBox 4"/>
          <p:cNvSpPr txBox="1"/>
          <p:nvPr/>
        </p:nvSpPr>
        <p:spPr>
          <a:xfrm>
            <a:off x="26102" y="5661248"/>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2800">
                <a:solidFill>
                  <a:schemeClr val="tx1">
                    <a:lumMod val="65000"/>
                    <a:lumOff val="35000"/>
                  </a:schemeClr>
                </a:solidFill>
              </a:rPr>
              <a:t>"Hvernig getum við komist rétta leiðinni?", "Hvað ef við hittum slæmt fólk á leiðinni?" Þeir höfðu miklar áhyggjur.</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8" y="10009"/>
            <a:ext cx="9113750" cy="5785245"/>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2800">
                <a:solidFill>
                  <a:schemeClr val="tx1">
                    <a:lumMod val="65000"/>
                    <a:lumOff val="35000"/>
                  </a:schemeClr>
                </a:solidFill>
              </a:rPr>
              <a:t>Á þeim tíma sýndi Guð þeim vísbendingar um að hann væri að leiðbeina þeim. Það var skýstólpinn.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2800">
                <a:solidFill>
                  <a:schemeClr val="tx1">
                    <a:lumMod val="65000"/>
                    <a:lumOff val="35000"/>
                  </a:schemeClr>
                </a:solidFill>
              </a:rPr>
              <a:t>Á nóttunni varð það eldstólpinn. Þannig leiðbeindi Guð þeim nótt og dag.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4030"/>
            <a:ext cx="9127908" cy="5828792"/>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973"/>
            <a:ext cx="8183323" cy="5462198"/>
          </a:xfrm>
          <a:prstGeom prst="rect">
            <a:avLst/>
          </a:prstGeom>
        </p:spPr>
      </p:pic>
      <p:sp>
        <p:nvSpPr>
          <p:cNvPr id="5" name="TextBox 4"/>
          <p:cNvSpPr txBox="1"/>
          <p:nvPr/>
        </p:nvSpPr>
        <p:spPr>
          <a:xfrm>
            <a:off x="90389" y="530120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2400">
                <a:solidFill>
                  <a:schemeClr val="tx1">
                    <a:lumMod val="65000"/>
                    <a:lumOff val="35000"/>
                  </a:schemeClr>
                </a:solidFill>
              </a:rPr>
              <a:t>„Við erum ekki hrædd, því að Guð er með okkur! Ísraelsmenn þakkaði Guði fyrir að leiðbeina þeim með skýstólpa og eldstólpa.</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27871247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29200"/>
            <a:ext cx="8963222" cy="1384995"/>
          </a:xfrm>
          <a:prstGeom prst="rect">
            <a:avLst/>
          </a:prstGeom>
          <a:noFill/>
        </p:spPr>
        <p:txBody>
          <a:bodyPr wrap="square" rtlCol="0">
            <a:spAutoFit/>
          </a:bodyPr>
          <a:lstStyle/>
          <a:p>
            <a:r xmlns:a="http://schemas.openxmlformats.org/drawingml/2006/main">
              <a:rPr lang="is" altLang="ko-KR" sz="2800">
                <a:solidFill>
                  <a:schemeClr val="tx1">
                    <a:lumMod val="65000"/>
                    <a:lumOff val="35000"/>
                  </a:schemeClr>
                </a:solidFill>
              </a:rPr>
              <a:t>Dag einn, þegar Móse sá Egypta berja Ísraelsmann, reiddist hann, tók afstöðu með þjóð sinni og drap Egyptann.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69" y="-1"/>
            <a:ext cx="7982461" cy="5301209"/>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4000">
                <a:solidFill>
                  <a:srgbClr val="FF0000"/>
                </a:solidFill>
              </a:rPr>
              <a:t>Í dag</a:t>
            </a:r>
            <a:r xmlns:a="http://schemas.openxmlformats.org/drawingml/2006/main">
              <a:rPr lang="is" altLang="en-US" sz="4000">
                <a:solidFill>
                  <a:srgbClr val="FF0000"/>
                </a:solidFill>
              </a:rPr>
              <a:t> </a:t>
            </a:r>
            <a:r xmlns:a="http://schemas.openxmlformats.org/drawingml/2006/main">
              <a:rPr lang="is" altLang="ko-KR" sz="4000">
                <a:solidFill>
                  <a:srgbClr val="FF0000"/>
                </a:solidFill>
              </a:rPr>
              <a:t>kennslustund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1643"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3600">
                <a:solidFill>
                  <a:schemeClr val="tx1">
                    <a:lumMod val="65000"/>
                    <a:lumOff val="35000"/>
                  </a:schemeClr>
                </a:solidFill>
              </a:rPr>
              <a:t>Þegar margir Ísraelsmenn fóru yfir hættulega eyðimörk sýndi Guð þeim vísbendingar um að hann leiðbeindi þeim og verndaði þá með skýstólpa og eldstólpa.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is" altLang="ko-KR" sz="3600">
                <a:solidFill>
                  <a:schemeClr val="tx1">
                    <a:lumMod val="65000"/>
                    <a:lumOff val="35000"/>
                  </a:schemeClr>
                </a:solidFill>
              </a:rPr>
              <a:t>Nú er Guð með mér og verndar mig. Við skulum þakka Guði.</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3200"/>
              <a:t>Guð?</a:t>
            </a:r>
            <a:r xmlns:a="http://schemas.openxmlformats.org/drawingml/2006/main">
              <a:rPr lang="i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3600">
                <a:solidFill>
                  <a:srgbClr val="C00000"/>
                </a:solidFill>
              </a:rPr>
              <a:t>Guð..</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3600">
                <a:solidFill>
                  <a:schemeClr val="tx1">
                    <a:lumMod val="65000"/>
                    <a:lumOff val="35000"/>
                  </a:schemeClr>
                </a:solidFill>
              </a:rPr>
              <a:t>Guð er alltaf með okkur.</a:t>
            </a:r>
          </a:p>
          <a:p>
            <a:r xmlns:a="http://schemas.openxmlformats.org/drawingml/2006/main">
              <a:rPr lang="is" altLang="ko-KR" sz="3600">
                <a:solidFill>
                  <a:schemeClr val="tx1">
                    <a:lumMod val="65000"/>
                    <a:lumOff val="35000"/>
                  </a:schemeClr>
                </a:solidFill>
              </a:rPr>
              <a:t>Og hann verndar okkur nótt og dag.</a:t>
            </a:r>
          </a:p>
        </p:txBody>
      </p:sp>
    </p:spTree>
    <p:extLst>
      <p:ext uri="{BB962C8B-B14F-4D97-AF65-F5344CB8AC3E}">
        <p14:creationId xmlns:p14="http://schemas.microsoft.com/office/powerpoint/2010/main" val="32373991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4000">
                <a:solidFill>
                  <a:srgbClr val="FF0000"/>
                </a:solidFill>
              </a:rPr>
              <a:t>Spurningakeppni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5426" y="8200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1288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3600">
                <a:solidFill>
                  <a:schemeClr val="tx1">
                    <a:lumMod val="65000"/>
                    <a:lumOff val="35000"/>
                  </a:schemeClr>
                </a:solidFill>
              </a:rPr>
              <a:t>Með hverju leiddi Guð þá þegar Ísraelsmenn fóru frá Egyptalandi?</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en-US" sz="2800">
                <a:solidFill>
                  <a:schemeClr val="tx1">
                    <a:lumMod val="65000"/>
                    <a:lumOff val="35000"/>
                  </a:schemeClr>
                </a:solidFill>
              </a:rPr>
              <a:t>① </a:t>
            </a:r>
            <a:r xmlns:a="http://schemas.openxmlformats.org/drawingml/2006/main">
              <a:rPr lang="is" altLang="ko-KR" sz="2800">
                <a:solidFill>
                  <a:schemeClr val="tx1">
                    <a:lumMod val="65000"/>
                    <a:lumOff val="35000"/>
                  </a:schemeClr>
                </a:solidFill>
              </a:rPr>
              <a:t>skýstólpinn og eldstólpinn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en-US" sz="2800">
                <a:solidFill>
                  <a:schemeClr val="tx1">
                    <a:lumMod val="65000"/>
                    <a:lumOff val="35000"/>
                  </a:schemeClr>
                </a:solidFill>
              </a:rPr>
              <a:t>② </a:t>
            </a:r>
            <a:r xmlns:a="http://schemas.openxmlformats.org/drawingml/2006/main">
              <a:rPr lang="is" altLang="ko-KR" sz="2800">
                <a:solidFill>
                  <a:schemeClr val="tx1">
                    <a:lumMod val="65000"/>
                    <a:lumOff val="35000"/>
                  </a:schemeClr>
                </a:solidFill>
              </a:rPr>
              <a:t>fugl og fiskur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en-US" sz="2800">
                <a:solidFill>
                  <a:schemeClr val="tx1">
                    <a:lumMod val="65000"/>
                    <a:lumOff val="35000"/>
                  </a:schemeClr>
                </a:solidFill>
              </a:rPr>
              <a:t>③ </a:t>
            </a:r>
            <a:r xmlns:a="http://schemas.openxmlformats.org/drawingml/2006/main">
              <a:rPr lang="is" altLang="ko-KR" sz="2800">
                <a:solidFill>
                  <a:schemeClr val="tx1">
                    <a:lumMod val="65000"/>
                    <a:lumOff val="35000"/>
                  </a:schemeClr>
                </a:solidFill>
              </a:rPr>
              <a:t>sól og tungl</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en-US" sz="2800">
                <a:solidFill>
                  <a:schemeClr val="tx1">
                    <a:lumMod val="65000"/>
                    <a:lumOff val="35000"/>
                  </a:schemeClr>
                </a:solidFill>
              </a:rPr>
              <a:t>④ </a:t>
            </a:r>
            <a:r xmlns:a="http://schemas.openxmlformats.org/drawingml/2006/main">
              <a:rPr lang="is" altLang="ko-KR" sz="2800">
                <a:solidFill>
                  <a:schemeClr val="tx1">
                    <a:lumMod val="65000"/>
                    <a:lumOff val="35000"/>
                  </a:schemeClr>
                </a:solidFill>
              </a:rPr>
              <a:t>hundur og köttur</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en-US" sz="2800">
                <a:solidFill>
                  <a:srgbClr val="FF0000"/>
                </a:solidFill>
              </a:rPr>
              <a:t>① </a:t>
            </a:r>
            <a:r xmlns:a="http://schemas.openxmlformats.org/drawingml/2006/main">
              <a:rPr lang="is" altLang="ko-KR" sz="2800">
                <a:solidFill>
                  <a:srgbClr val="FF0000"/>
                </a:solidFill>
              </a:rPr>
              <a:t>skýstólpinn og eldstólpinn</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4000">
                <a:solidFill>
                  <a:srgbClr val="FF0000"/>
                </a:solidFill>
              </a:rPr>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3600">
                <a:solidFill>
                  <a:schemeClr val="tx1">
                    <a:lumMod val="65000"/>
                    <a:lumOff val="35000"/>
                  </a:schemeClr>
                </a:solidFill>
              </a:rPr>
              <a:t>Um daginn fór Drottinn á undan þeim í skýstólpa til að leiðbeina þeim á leiðinni og á nóttunni í eldstólpa til að lýsa þeim, svo að þeir gætu ferðast dag og nótt.</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s" altLang="ko-KR" sz="2800">
                <a:solidFill>
                  <a:schemeClr val="tx1">
                    <a:lumMod val="65000"/>
                    <a:lumOff val="35000"/>
                  </a:schemeClr>
                </a:solidFill>
              </a:rPr>
              <a:t>2. Mósebók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90492136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eo\Desktop\bk\구약\080 copy.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10626" y="1340769"/>
            <a:ext cx="5044008" cy="49685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b="1">
                <a:solidFill>
                  <a:schemeClr val="tx1">
                    <a:lumMod val="50000"/>
                    <a:lumOff val="50000"/>
                  </a:schemeClr>
                </a:solidFill>
              </a:rPr>
              <a:t>Nr. 19 Orð Guðs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202" y="3788212"/>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64487" y="5529431"/>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34778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4400"/>
              <a:t>Ísraelsmenn fara í gegnum sundið hafið á þurru landi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4000">
                <a:solidFill>
                  <a:srgbClr val="FF0000"/>
                </a:solidFill>
              </a:rPr>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3600">
                <a:solidFill>
                  <a:schemeClr val="tx1">
                    <a:lumMod val="65000"/>
                    <a:lumOff val="35000"/>
                  </a:schemeClr>
                </a:solidFill>
              </a:rPr>
              <a:t>Þá rétti Móse út hönd sína yfir hafið, og alla þá nótt rak Drottinn hafið aftur með sterkum austanvindi og breytti því í þurrt land. Vötnum var skipt,</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s" altLang="ko-KR" sz="2800">
                <a:solidFill>
                  <a:schemeClr val="tx1">
                    <a:lumMod val="65000"/>
                    <a:lumOff val="35000"/>
                  </a:schemeClr>
                </a:solidFill>
              </a:rPr>
              <a:t>Brottför</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14:</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05264"/>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2800">
                <a:solidFill>
                  <a:schemeClr val="tx1">
                    <a:lumMod val="65000"/>
                    <a:lumOff val="35000"/>
                  </a:schemeClr>
                </a:solidFill>
              </a:rPr>
              <a:t>Móse og Ísraelsmenn mættu Rauðahafinu á leiðinni til Kanaans.</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8"/>
          </a:xfrm>
          <a:prstGeom prst="rect">
            <a:avLst/>
          </a:prstGeom>
        </p:spPr>
      </p:pic>
      <p:sp>
        <p:nvSpPr>
          <p:cNvPr id="5" name="TextBox 4"/>
          <p:cNvSpPr txBox="1"/>
          <p:nvPr/>
        </p:nvSpPr>
        <p:spPr>
          <a:xfrm>
            <a:off x="73274" y="5877272"/>
            <a:ext cx="8963222"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2800">
                <a:solidFill>
                  <a:schemeClr val="tx1">
                    <a:lumMod val="65000"/>
                    <a:lumOff val="35000"/>
                  </a:schemeClr>
                </a:solidFill>
              </a:rPr>
              <a:t>Egyptinn elti Ísraelsmenn til að ná þeim aftur.</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11816" cy="5517232"/>
          </a:xfrm>
          <a:prstGeom prst="rect">
            <a:avLst/>
          </a:prstGeom>
        </p:spPr>
      </p:pic>
      <p:sp>
        <p:nvSpPr>
          <p:cNvPr id="4" name="TextBox 3"/>
          <p:cNvSpPr txBox="1"/>
          <p:nvPr/>
        </p:nvSpPr>
        <p:spPr>
          <a:xfrm>
            <a:off x="73274" y="550237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2800">
                <a:solidFill>
                  <a:schemeClr val="tx1">
                    <a:lumMod val="65000"/>
                    <a:lumOff val="35000"/>
                  </a:schemeClr>
                </a:solidFill>
              </a:rPr>
              <a:t>Svo gerðist dásamlegur hlutur! Guð lét Rauðahafið klofna og Ísraelsmenn ganga yfir á þurru jörðinni.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 y="-14569"/>
            <a:ext cx="9144000" cy="5315777"/>
          </a:xfrm>
          <a:prstGeom prst="rect">
            <a:avLst/>
          </a:prstGeom>
        </p:spPr>
      </p:pic>
      <p:sp>
        <p:nvSpPr>
          <p:cNvPr id="4" name="TextBox 3"/>
          <p:cNvSpPr txBox="1"/>
          <p:nvPr/>
        </p:nvSpPr>
        <p:spPr>
          <a:xfrm>
            <a:off x="114518" y="545984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2800">
                <a:solidFill>
                  <a:schemeClr val="tx1">
                    <a:lumMod val="65000"/>
                    <a:lumOff val="35000"/>
                  </a:schemeClr>
                </a:solidFill>
              </a:rPr>
              <a:t>Egypskir hermenn eltu þá, en sjórinn fór aftur, allir egypskir hermenn flæddu í sjóinn. Enginn þeirra lifði af.</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05"/>
            <a:ext cx="9252520" cy="5402321"/>
          </a:xfrm>
          <a:prstGeom prst="rect">
            <a:avLst/>
          </a:prstGeom>
        </p:spPr>
      </p:pic>
      <p:sp>
        <p:nvSpPr>
          <p:cNvPr id="5" name="TextBox 4"/>
          <p:cNvSpPr txBox="1"/>
          <p:nvPr/>
        </p:nvSpPr>
        <p:spPr>
          <a:xfrm>
            <a:off x="90389" y="5477544"/>
            <a:ext cx="8963222" cy="1384995"/>
          </a:xfrm>
          <a:prstGeom prst="rect">
            <a:avLst/>
          </a:prstGeom>
          <a:noFill/>
        </p:spPr>
        <p:txBody>
          <a:bodyPr wrap="square" rtlCol="0">
            <a:spAutoFit/>
          </a:bodyPr>
          <a:lstStyle/>
          <a:p>
            <a:r xmlns:a="http://schemas.openxmlformats.org/drawingml/2006/main">
              <a:rPr lang="is" altLang="ko-KR" sz="2800">
                <a:solidFill>
                  <a:schemeClr val="tx1">
                    <a:lumMod val="65000"/>
                    <a:lumOff val="35000"/>
                  </a:schemeClr>
                </a:solidFill>
              </a:rPr>
              <a:t>Þegar Faraó frétti þetta, varð Móse hræddur við hann og flúði frá Egyptalandi höllinni og fór að búa í Midíans eyðimörk.</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2800">
                <a:solidFill>
                  <a:schemeClr val="tx1">
                    <a:lumMod val="65000"/>
                    <a:lumOff val="35000"/>
                  </a:schemeClr>
                </a:solidFill>
              </a:rPr>
              <a:t>Við þökkum Guði fyrir að bjarga okkur! Allir Ísraelsmenn sungu gleðisöngva af mikilli ánægju.</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4000">
                <a:solidFill>
                  <a:srgbClr val="FF0000"/>
                </a:solidFill>
              </a:rPr>
              <a:t>Kennsla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18196" y="6856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3600">
                <a:solidFill>
                  <a:schemeClr val="tx1">
                    <a:lumMod val="65000"/>
                    <a:lumOff val="35000"/>
                  </a:schemeClr>
                </a:solidFill>
              </a:rPr>
              <a:t>Guð bjargaði Ísraelsmönnum frá örvæntingarfullri stöðu þeirra.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is" altLang="ko-KR" sz="3600">
                <a:solidFill>
                  <a:schemeClr val="tx1">
                    <a:lumMod val="65000"/>
                    <a:lumOff val="35000"/>
                  </a:schemeClr>
                </a:solidFill>
              </a:rPr>
              <a:t>Ég var líka í þeirri stöðu að deyja vegna syndar, en Guð sendi Jesú til að bjarga mér!</a:t>
            </a:r>
          </a:p>
          <a:p>
            <a:pPr xmlns:a="http://schemas.openxmlformats.org/drawingml/2006/main" algn="ctr"/>
            <a:r xmlns:a="http://schemas.openxmlformats.org/drawingml/2006/main">
              <a:rPr lang="is" altLang="ko-KR" sz="3600">
                <a:solidFill>
                  <a:schemeClr val="tx1">
                    <a:lumMod val="65000"/>
                    <a:lumOff val="35000"/>
                  </a:schemeClr>
                </a:solidFill>
              </a:rPr>
              <a:t>Guð bjargaði mér frá eilífum dauða!</a:t>
            </a:r>
          </a:p>
          <a:p>
            <a:pPr xmlns:a="http://schemas.openxmlformats.org/drawingml/2006/main" algn="ctr"/>
            <a:r xmlns:a="http://schemas.openxmlformats.org/drawingml/2006/main">
              <a:rPr lang="is" altLang="ko-KR" sz="3600">
                <a:solidFill>
                  <a:schemeClr val="tx1">
                    <a:lumMod val="65000"/>
                    <a:lumOff val="35000"/>
                  </a:schemeClr>
                </a:solidFill>
              </a:rPr>
              <a:t>Ó, faðir Guð, þakka þér kærlega fyrir!</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3200"/>
              <a:t>Guð er?</a:t>
            </a:r>
            <a:r xmlns:a="http://schemas.openxmlformats.org/drawingml/2006/main">
              <a:rPr lang="i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3600">
                <a:solidFill>
                  <a:srgbClr val="C00000"/>
                </a:solidFill>
              </a:rPr>
              <a:t>Guð.</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3600">
                <a:solidFill>
                  <a:schemeClr val="tx1">
                    <a:lumMod val="65000"/>
                    <a:lumOff val="35000"/>
                  </a:schemeClr>
                </a:solidFill>
              </a:rPr>
              <a:t>Guð er frelsari okkar sem bjargar fólki sínu með undursamlegum hætti.</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4000">
                <a:solidFill>
                  <a:srgbClr val="FF0000"/>
                </a:solidFill>
              </a:rPr>
              <a:t>Spurningakeppni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4507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3600">
                <a:solidFill>
                  <a:schemeClr val="tx1">
                    <a:lumMod val="65000"/>
                    <a:lumOff val="35000"/>
                  </a:schemeClr>
                </a:solidFill>
              </a:rPr>
              <a:t>Hvernig fóru Ísraelsmenn yfir Rauðahafið?</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en-US" sz="2800">
                <a:solidFill>
                  <a:schemeClr val="tx1">
                    <a:lumMod val="65000"/>
                    <a:lumOff val="35000"/>
                  </a:schemeClr>
                </a:solidFill>
              </a:rPr>
              <a:t>① </a:t>
            </a:r>
            <a:r xmlns:a="http://schemas.openxmlformats.org/drawingml/2006/main">
              <a:rPr lang="is" altLang="ko-KR" sz="2800">
                <a:solidFill>
                  <a:schemeClr val="tx1">
                    <a:lumMod val="65000"/>
                    <a:lumOff val="35000"/>
                  </a:schemeClr>
                </a:solidFill>
              </a:rPr>
              <a:t>Guð sendi þeim stórt skip.</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en-US" sz="2800">
                <a:solidFill>
                  <a:schemeClr val="tx1">
                    <a:lumMod val="65000"/>
                    <a:lumOff val="35000"/>
                  </a:schemeClr>
                </a:solidFill>
              </a:rPr>
              <a:t>② </a:t>
            </a:r>
            <a:r xmlns:a="http://schemas.openxmlformats.org/drawingml/2006/main">
              <a:rPr lang="is" altLang="ko-KR" sz="2800">
                <a:solidFill>
                  <a:schemeClr val="tx1">
                    <a:lumMod val="65000"/>
                    <a:lumOff val="35000"/>
                  </a:schemeClr>
                </a:solidFill>
              </a:rPr>
              <a:t>Guð lét þá ganga á sjónum.</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en-US" sz="2800">
                <a:solidFill>
                  <a:schemeClr val="tx1">
                    <a:lumMod val="65000"/>
                    <a:lumOff val="35000"/>
                  </a:schemeClr>
                </a:solidFill>
              </a:rPr>
              <a:t>③ </a:t>
            </a:r>
            <a:r xmlns:a="http://schemas.openxmlformats.org/drawingml/2006/main">
              <a:rPr lang="is" altLang="ko-KR" sz="2800">
                <a:solidFill>
                  <a:schemeClr val="tx1">
                    <a:lumMod val="65000"/>
                    <a:lumOff val="35000"/>
                  </a:schemeClr>
                </a:solidFill>
              </a:rPr>
              <a:t>Guð skipti Rauðahafinu og lét þá ganga áfram</a:t>
            </a:r>
          </a:p>
          <a:p>
            <a:r xmlns:a="http://schemas.openxmlformats.org/drawingml/2006/main">
              <a:rPr lang="is" altLang="ko-KR" sz="2800">
                <a:solidFill>
                  <a:schemeClr val="tx1">
                    <a:lumMod val="65000"/>
                    <a:lumOff val="35000"/>
                  </a:schemeClr>
                </a:solidFill>
              </a:rPr>
              <a:t>þurra jörðina.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30044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en-US" sz="2800">
                <a:solidFill>
                  <a:schemeClr val="tx1">
                    <a:lumMod val="65000"/>
                    <a:lumOff val="35000"/>
                  </a:schemeClr>
                </a:solidFill>
              </a:rPr>
              <a:t>④ </a:t>
            </a:r>
            <a:r xmlns:a="http://schemas.openxmlformats.org/drawingml/2006/main">
              <a:rPr lang="is" altLang="ko-KR" sz="2800">
                <a:solidFill>
                  <a:schemeClr val="tx1">
                    <a:lumMod val="65000"/>
                    <a:lumOff val="35000"/>
                  </a:schemeClr>
                </a:solidFill>
              </a:rPr>
              <a:t>Guð lét þá fljúga yfir hafið.</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5471"/>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en-US" sz="2800">
                <a:solidFill>
                  <a:srgbClr val="FF0000"/>
                </a:solidFill>
              </a:rPr>
              <a:t>③ </a:t>
            </a:r>
            <a:r xmlns:a="http://schemas.openxmlformats.org/drawingml/2006/main">
              <a:rPr lang="is" altLang="ko-KR" sz="2800">
                <a:solidFill>
                  <a:srgbClr val="FF0000"/>
                </a:solidFill>
              </a:rPr>
              <a:t>Guð skipti Rauðahafinu og lét þá ganga áfram</a:t>
            </a:r>
          </a:p>
          <a:p>
            <a:r xmlns:a="http://schemas.openxmlformats.org/drawingml/2006/main">
              <a:rPr lang="is" altLang="ko-KR" sz="2800">
                <a:solidFill>
                  <a:srgbClr val="FF0000"/>
                </a:solidFill>
              </a:rPr>
              <a:t>þurra jörðina.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4000">
                <a:solidFill>
                  <a:srgbClr val="FF0000"/>
                </a:solidFill>
              </a:rPr>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3600">
                <a:solidFill>
                  <a:schemeClr val="tx1">
                    <a:lumMod val="65000"/>
                    <a:lumOff val="35000"/>
                  </a:schemeClr>
                </a:solidFill>
              </a:rPr>
              <a:t>Þá rétti Móse út hönd sína yfir hafið, og alla þá nótt rak Drottinn hafið aftur með sterkum austanvindi og breytti því í þurrt land. Vötnum var skipt,</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s" altLang="ko-KR" sz="2800">
                <a:solidFill>
                  <a:schemeClr val="tx1">
                    <a:lumMod val="65000"/>
                    <a:lumOff val="35000"/>
                  </a:schemeClr>
                </a:solidFill>
              </a:rPr>
              <a:t>Brottför</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14:</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3365213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b="1">
                <a:solidFill>
                  <a:schemeClr val="tx1">
                    <a:lumMod val="50000"/>
                    <a:lumOff val="50000"/>
                  </a:schemeClr>
                </a:solidFill>
              </a:rPr>
              <a:t>Nr. 20 Orð Guðs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3600"/>
              <a:t>Guð sem lét niður kjöt</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617"/>
            <a:ext cx="5364088" cy="3792407"/>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4000">
                <a:solidFill>
                  <a:srgbClr val="FF0000"/>
                </a:solidFill>
              </a:rPr>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58763"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3600">
                <a:solidFill>
                  <a:schemeClr val="bg1">
                    <a:lumMod val="50000"/>
                  </a:schemeClr>
                </a:solidFill>
              </a:rPr>
              <a:t>"Ég hef heyrt nöldur Ísraelsmanna. Segið við þá: Í ljósaskiptunum munuð þér eta kjöt, og á morgnana muntu mettast af brauði. Þá muntu viðurkenna, að ég er Drottinn, Guð yðar.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s" altLang="ko-KR" sz="2800">
                <a:solidFill>
                  <a:schemeClr val="tx1">
                    <a:lumMod val="65000"/>
                    <a:lumOff val="35000"/>
                  </a:schemeClr>
                </a:solidFill>
              </a:rPr>
              <a:t>Brottför</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2800">
                <a:solidFill>
                  <a:schemeClr val="tx1">
                    <a:lumMod val="65000"/>
                    <a:lumOff val="35000"/>
                  </a:schemeClr>
                </a:solidFill>
              </a:rPr>
              <a:t>Ísraelsmenn áttu ekki mat í eyðimörkinni. Þá nöldruðu þeir gegn Móse og Guði.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62" y="12941"/>
            <a:ext cx="8294675" cy="5864332"/>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2800">
                <a:solidFill>
                  <a:schemeClr val="tx1">
                    <a:lumMod val="65000"/>
                    <a:lumOff val="35000"/>
                  </a:schemeClr>
                </a:solidFill>
              </a:rPr>
              <a:t>Þá sagði Drottinn við Móse. „Ég mun sleppa mat af himnum fyrir þig.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0" y="0"/>
            <a:ext cx="8312978" cy="5877272"/>
          </a:xfrm>
          <a:prstGeom prst="rect">
            <a:avLst/>
          </a:prstGeom>
        </p:spPr>
      </p:pic>
    </p:spTree>
    <p:extLst>
      <p:ext uri="{BB962C8B-B14F-4D97-AF65-F5344CB8AC3E}">
        <p14:creationId xmlns:p14="http://schemas.microsoft.com/office/powerpoint/2010/main" val="303008548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2800">
                <a:solidFill>
                  <a:schemeClr val="tx1">
                    <a:lumMod val="65000"/>
                    <a:lumOff val="35000"/>
                  </a:schemeClr>
                </a:solidFill>
              </a:rPr>
              <a:t>Um morguninn birtust þunnar flögur eins og frost á eyðimörkinni.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44000" cy="5696744"/>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p>
            <a:r xmlns:a="http://schemas.openxmlformats.org/drawingml/2006/main">
              <a:rPr lang="is" altLang="ko-KR" sz="2800">
                <a:solidFill>
                  <a:schemeClr val="tx1">
                    <a:lumMod val="65000"/>
                    <a:lumOff val="35000"/>
                  </a:schemeClr>
                </a:solidFill>
              </a:rPr>
              <a:t>Móse lifði sem hirðir í 40 ár og á endanum varð hann 80 ára.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92" y="-11699"/>
            <a:ext cx="8335008" cy="5892480"/>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301208"/>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2800">
                <a:solidFill>
                  <a:schemeClr val="tx1">
                    <a:lumMod val="65000"/>
                    <a:lumOff val="35000"/>
                  </a:schemeClr>
                </a:solidFill>
              </a:rPr>
              <a:t>Um kvöldið kom vörður yfir þá og féll niður og huldi herbúðirnar. Þeir söfnuðu þeim saman, elduðu og borðuðu. Þeir sveltu ekki einu sinni í eyðimörkinni.</a:t>
            </a:r>
            <a:endParaRPr xmlns:a="http://schemas.openxmlformats.org/drawingml/2006/main" lang="ko-KR" altLang="en-US" sz="2800">
              <a:solidFill>
                <a:schemeClr val="tx1">
                  <a:lumMod val="65000"/>
                  <a:lumOff val="35000"/>
                </a:schemeClr>
              </a:solidFill>
            </a:endParaRPr>
          </a:p>
        </p:txBody>
      </p:sp>
      <p:pic>
        <p:nvPicPr>
          <p:cNvPr id="2054" name="Picture 6" descr="http://thumbs.dreamstime.com/z/many-birds-flying-sky-silhouettes-pigeons-motion-blur-isolated-white-36555473.jpg"/>
          <p:cNvPicPr>
            <a:picLocks noChangeAspect="1" noChangeArrowheads="1"/>
          </p:cNvPicPr>
          <p:nvPr/>
        </p:nvPicPr>
        <p:blipFill>
          <a:blip r:embed="rId2">
            <a:extLst>
              <a:ext uri="{28A0092B-C50C-407E-A947-70E740481C1C}">
                <a14:useLocalDpi xmlns:a14="http://schemas.microsoft.com/office/drawing/2010/main" val="0"/>
              </a:ext>
            </a:extLst>
          </a:blip>
          <a:srcRect b="9874"/>
          <a:stretch>
            <a:fillRect/>
          </a:stretch>
        </p:blipFill>
        <p:spPr bwMode="auto">
          <a:xfrm>
            <a:off x="0" y="1"/>
            <a:ext cx="9144000" cy="494116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rcRect t="30137"/>
          <a:stretch>
            <a:fillRect/>
          </a:stretch>
        </p:blipFill>
        <p:spPr>
          <a:xfrm>
            <a:off x="3707904" y="2470585"/>
            <a:ext cx="5323754" cy="2629555"/>
          </a:xfrm>
          <a:prstGeom prst="rect">
            <a:avLst/>
          </a:prstGeom>
        </p:spPr>
      </p:pic>
    </p:spTree>
    <p:extLst>
      <p:ext uri="{BB962C8B-B14F-4D97-AF65-F5344CB8AC3E}">
        <p14:creationId xmlns:p14="http://schemas.microsoft.com/office/powerpoint/2010/main" val="160805030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05264"/>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2600">
                <a:solidFill>
                  <a:schemeClr val="tx1">
                    <a:lumMod val="65000"/>
                    <a:lumOff val="35000"/>
                  </a:schemeClr>
                </a:solidFill>
              </a:rPr>
              <a:t>"Takk fyrir Guð!" Móse og Ísraelsmenn voru undrandi yfir almáttugum krafti Guðs.</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74" y="0"/>
            <a:ext cx="8083959" cy="5715000"/>
          </a:xfrm>
          <a:prstGeom prst="rect">
            <a:avLst/>
          </a:prstGeom>
        </p:spPr>
      </p:pic>
    </p:spTree>
    <p:extLst>
      <p:ext uri="{BB962C8B-B14F-4D97-AF65-F5344CB8AC3E}">
        <p14:creationId xmlns:p14="http://schemas.microsoft.com/office/powerpoint/2010/main" val="126941731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4000">
                <a:solidFill>
                  <a:srgbClr val="FF0000"/>
                </a:solidFill>
              </a:rPr>
              <a:t>Kennsla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312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330890"/>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3600">
                <a:solidFill>
                  <a:schemeClr val="tx1">
                    <a:lumMod val="65000"/>
                    <a:lumOff val="35000"/>
                  </a:schemeClr>
                </a:solidFill>
              </a:rPr>
              <a:t>Guð útvegaði fólki sínu daglegan mat með ótrúlegum hætti og almáttugum mætti sínum, jafnvel í eyðimörkinni þar sem þeir gátu ekki fundið neinn.</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is" altLang="ko-KR" sz="3600">
                <a:solidFill>
                  <a:schemeClr val="tx1">
                    <a:lumMod val="65000"/>
                    <a:lumOff val="35000"/>
                  </a:schemeClr>
                </a:solidFill>
              </a:rPr>
              <a:t>Við trúum því að Guð muni útvega okkur nauðsynjum okkar með dásamlegum hætti sínum af trúmennsku.</a:t>
            </a:r>
          </a:p>
        </p:txBody>
      </p:sp>
    </p:spTree>
    <p:extLst>
      <p:ext uri="{BB962C8B-B14F-4D97-AF65-F5344CB8AC3E}">
        <p14:creationId xmlns:p14="http://schemas.microsoft.com/office/powerpoint/2010/main" val="348530847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3268" y="206953"/>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3200"/>
              <a:t>Guð er?</a:t>
            </a:r>
            <a:r xmlns:a="http://schemas.openxmlformats.org/drawingml/2006/main">
              <a:rPr lang="i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3600">
                <a:solidFill>
                  <a:srgbClr val="C00000"/>
                </a:solidFill>
              </a:rPr>
              <a:t>Guð..</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3600">
                <a:solidFill>
                  <a:schemeClr val="tx1">
                    <a:lumMod val="65000"/>
                    <a:lumOff val="35000"/>
                  </a:schemeClr>
                </a:solidFill>
              </a:rPr>
              <a:t>Hann er dásamlegur Guð sem þekkir nauðsynjar okkar fyrirfram og veitir þeim ótrúlega hátt sinn.</a:t>
            </a:r>
          </a:p>
          <a:p>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4000">
                <a:solidFill>
                  <a:srgbClr val="FF0000"/>
                </a:solidFill>
              </a:rPr>
              <a:t>Spurningakeppni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79495" y="6146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194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3600">
                <a:solidFill>
                  <a:schemeClr val="tx1">
                    <a:lumMod val="65000"/>
                    <a:lumOff val="35000"/>
                  </a:schemeClr>
                </a:solidFill>
              </a:rPr>
              <a:t>Hvað útvegaði Guð sveltandi fólki sínu?</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en-US" sz="2800">
                <a:solidFill>
                  <a:schemeClr val="tx1">
                    <a:lumMod val="65000"/>
                    <a:lumOff val="35000"/>
                  </a:schemeClr>
                </a:solidFill>
              </a:rPr>
              <a:t>① </a:t>
            </a:r>
            <a:r xmlns:a="http://schemas.openxmlformats.org/drawingml/2006/main">
              <a:rPr lang="is" altLang="ko-KR" sz="2800">
                <a:solidFill>
                  <a:schemeClr val="tx1">
                    <a:lumMod val="65000"/>
                    <a:lumOff val="35000"/>
                  </a:schemeClr>
                </a:solidFill>
              </a:rPr>
              <a:t>Manna og Quail</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en-US" sz="2800">
                <a:solidFill>
                  <a:schemeClr val="tx1">
                    <a:lumMod val="65000"/>
                    <a:lumOff val="35000"/>
                  </a:schemeClr>
                </a:solidFill>
              </a:rPr>
              <a:t>② </a:t>
            </a:r>
            <a:r xmlns:a="http://schemas.openxmlformats.org/drawingml/2006/main">
              <a:rPr lang="is" altLang="ko-KR" sz="2800">
                <a:solidFill>
                  <a:schemeClr val="tx1">
                    <a:lumMod val="65000"/>
                    <a:lumOff val="35000"/>
                  </a:schemeClr>
                </a:solidFill>
              </a:rPr>
              <a:t>Brauð og mjólk</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en-US" sz="2800">
                <a:solidFill>
                  <a:schemeClr val="tx1">
                    <a:lumMod val="65000"/>
                    <a:lumOff val="35000"/>
                  </a:schemeClr>
                </a:solidFill>
              </a:rPr>
              <a:t>③ </a:t>
            </a:r>
            <a:r xmlns:a="http://schemas.openxmlformats.org/drawingml/2006/main">
              <a:rPr lang="is" altLang="ko-KR" sz="2800">
                <a:solidFill>
                  <a:schemeClr val="tx1">
                    <a:lumMod val="65000"/>
                    <a:lumOff val="35000"/>
                  </a:schemeClr>
                </a:solidFill>
              </a:rPr>
              <a:t>Kjöt og vatn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en-US" sz="2800">
                <a:solidFill>
                  <a:schemeClr val="tx1">
                    <a:lumMod val="65000"/>
                    <a:lumOff val="35000"/>
                  </a:schemeClr>
                </a:solidFill>
              </a:rPr>
              <a:t>④ </a:t>
            </a:r>
            <a:r xmlns:a="http://schemas.openxmlformats.org/drawingml/2006/main">
              <a:rPr lang="is" altLang="ko-KR" sz="2800">
                <a:solidFill>
                  <a:schemeClr val="tx1">
                    <a:lumMod val="65000"/>
                    <a:lumOff val="35000"/>
                  </a:schemeClr>
                </a:solidFill>
              </a:rPr>
              <a:t>Hrísgrjón og súpa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en-US" sz="2800">
                <a:solidFill>
                  <a:srgbClr val="FF0000"/>
                </a:solidFill>
              </a:rPr>
              <a:t>① </a:t>
            </a:r>
            <a:r xmlns:a="http://schemas.openxmlformats.org/drawingml/2006/main">
              <a:rPr lang="is" altLang="ko-KR" sz="2800">
                <a:solidFill>
                  <a:srgbClr val="FF0000"/>
                </a:solidFill>
              </a:rPr>
              <a:t>Manna og Quail</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4000">
                <a:solidFill>
                  <a:srgbClr val="FF0000"/>
                </a:solidFill>
              </a:rPr>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3600">
                <a:solidFill>
                  <a:schemeClr val="bg1">
                    <a:lumMod val="50000"/>
                  </a:schemeClr>
                </a:solidFill>
              </a:rPr>
              <a:t>"Ég hef heyrt nöldur Ísraelsmanna. Segið við þá: Í ljósaskiptunum munuð þér eta kjöt, og á morgnana muntu mettast af brauði. Þá muntu viðurkenna, að ég er Drottinn, Guð yðar.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s" altLang="ko-KR" sz="2800">
                <a:solidFill>
                  <a:schemeClr val="tx1">
                    <a:lumMod val="65000"/>
                    <a:lumOff val="35000"/>
                  </a:schemeClr>
                </a:solidFill>
              </a:rPr>
              <a:t>Brottför</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32707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p>
            <a:r xmlns:a="http://schemas.openxmlformats.org/drawingml/2006/main">
              <a:rPr lang="is" altLang="ko-KR" b="1">
                <a:solidFill>
                  <a:schemeClr val="tx1">
                    <a:lumMod val="50000"/>
                    <a:lumOff val="50000"/>
                  </a:schemeClr>
                </a:solidFill>
              </a:rPr>
              <a:t>Nei.</a:t>
            </a:r>
            <a:r xmlns:a="http://schemas.openxmlformats.org/drawingml/2006/main">
              <a:rPr lang="is" altLang="en-US" b="1">
                <a:solidFill>
                  <a:schemeClr val="tx1">
                    <a:lumMod val="50000"/>
                    <a:lumOff val="50000"/>
                  </a:schemeClr>
                </a:solidFill>
              </a:rPr>
              <a:t> </a:t>
            </a:r>
            <a:r xmlns:a="http://schemas.openxmlformats.org/drawingml/2006/main">
              <a:rPr lang="is" altLang="ko-KR" b="1">
                <a:solidFill>
                  <a:schemeClr val="tx1">
                    <a:lumMod val="50000"/>
                    <a:lumOff val="50000"/>
                  </a:schemeClr>
                </a:solidFill>
              </a:rPr>
              <a:t>21 Orð Guðs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4176464" cy="1323439"/>
          </a:xfrm>
          <a:prstGeom prst="rect">
            <a:avLst/>
          </a:prstGeom>
          <a:noFill/>
        </p:spPr>
        <p:txBody>
          <a:bodyPr wrap="square" rtlCol="0">
            <a:spAutoFit/>
          </a:bodyPr>
          <a:lstStyle/>
          <a:p>
            <a:pPr xmlns:a="http://schemas.openxmlformats.org/drawingml/2006/main" algn="ctr"/>
            <a:r xmlns:a="http://schemas.openxmlformats.org/drawingml/2006/main">
              <a:rPr lang="is" altLang="ko-KR" sz="4000"/>
              <a:t>Boðorðin tíu</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1982740"/>
            <a:ext cx="4929496" cy="3606522"/>
          </a:xfrm>
          <a:prstGeom prst="rect">
            <a:avLst/>
          </a:prstGeom>
        </p:spPr>
      </p:pic>
    </p:spTree>
    <p:extLst>
      <p:ext uri="{BB962C8B-B14F-4D97-AF65-F5344CB8AC3E}">
        <p14:creationId xmlns:p14="http://schemas.microsoft.com/office/powerpoint/2010/main" val="2335076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is" altLang="ko-KR" sz="4000">
                <a:solidFill>
                  <a:srgbClr val="FF0000"/>
                </a:solidFill>
              </a:rPr>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is" altLang="ko-KR" sz="3600">
                <a:solidFill>
                  <a:schemeClr val="tx1">
                    <a:lumMod val="65000"/>
                    <a:lumOff val="35000"/>
                  </a:schemeClr>
                </a:solidFill>
              </a:rPr>
              <a:t>Móse var þar hjá Drottni fjörutíu daga og fjörutíu nætur án þess að eta</a:t>
            </a:r>
          </a:p>
          <a:p>
            <a:r xmlns:a="http://schemas.openxmlformats.org/drawingml/2006/main">
              <a:rPr lang="is" altLang="ko-KR" sz="3600">
                <a:solidFill>
                  <a:schemeClr val="tx1">
                    <a:lumMod val="65000"/>
                    <a:lumOff val="35000"/>
                  </a:schemeClr>
                </a:solidFill>
              </a:rPr>
              <a:t>brauð eða drykkjarvatn. Og hann skrifaði á töflurnar orð sáttmálans, boðorðin tíu.</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is" altLang="ko-KR" sz="2800">
                <a:solidFill>
                  <a:schemeClr val="tx1">
                    <a:lumMod val="65000"/>
                    <a:lumOff val="35000"/>
                  </a:schemeClr>
                </a:solidFill>
              </a:rPr>
              <a:t>2. Mósebók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70320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5445224"/>
            <a:ext cx="8963222" cy="1384995"/>
          </a:xfrm>
          <a:prstGeom prst="rect">
            <a:avLst/>
          </a:prstGeom>
          <a:noFill/>
        </p:spPr>
        <p:txBody>
          <a:bodyPr wrap="square" rtlCol="0">
            <a:spAutoFit/>
          </a:bodyPr>
          <a:lstStyle/>
          <a:p>
            <a:r xmlns:a="http://schemas.openxmlformats.org/drawingml/2006/main">
              <a:rPr lang="is" altLang="ko-KR" sz="2800">
                <a:solidFill>
                  <a:schemeClr val="tx1">
                    <a:lumMod val="65000"/>
                    <a:lumOff val="35000"/>
                  </a:schemeClr>
                </a:solidFill>
              </a:rPr>
              <a:t>Ísraelsmenn komu að Hórebfjalli (Sínaífjalli). Dýrð Drottins Guðs var full á Sínaífjalli (Hórebfjalli).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3999" cy="5445225"/>
          </a:xfrm>
          <a:prstGeom prst="rect">
            <a:avLst/>
          </a:prstGeom>
        </p:spPr>
      </p:pic>
    </p:spTree>
    <p:extLst>
      <p:ext uri="{BB962C8B-B14F-4D97-AF65-F5344CB8AC3E}">
        <p14:creationId xmlns:p14="http://schemas.microsoft.com/office/powerpoint/2010/main" val="28690761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33" y="6995"/>
            <a:ext cx="8183932" cy="5798269"/>
          </a:xfrm>
          <a:prstGeom prst="rect">
            <a:avLst/>
          </a:prstGeom>
        </p:spPr>
      </p:pic>
      <p:sp>
        <p:nvSpPr>
          <p:cNvPr id="5" name="TextBox 4"/>
          <p:cNvSpPr txBox="1"/>
          <p:nvPr/>
        </p:nvSpPr>
        <p:spPr>
          <a:xfrm>
            <a:off x="73274" y="5787261"/>
            <a:ext cx="8963222" cy="954107"/>
          </a:xfrm>
          <a:prstGeom prst="rect">
            <a:avLst/>
          </a:prstGeom>
          <a:noFill/>
        </p:spPr>
        <p:txBody>
          <a:bodyPr wrap="square" rtlCol="0">
            <a:spAutoFit/>
          </a:bodyPr>
          <a:lstStyle/>
          <a:p>
            <a:r xmlns:a="http://schemas.openxmlformats.org/drawingml/2006/main">
              <a:rPr lang="is" altLang="ko-KR" sz="2800">
                <a:solidFill>
                  <a:schemeClr val="tx1">
                    <a:lumMod val="65000"/>
                    <a:lumOff val="35000"/>
                  </a:schemeClr>
                </a:solidFill>
              </a:rPr>
              <a:t>Guð sagði við Móse: "Kom upp til mín á fjallið." Móse fór upp á fjall Guðs.</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92132518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598" y="5517232"/>
            <a:ext cx="9054634" cy="1384995"/>
          </a:xfrm>
          <a:prstGeom prst="rect">
            <a:avLst/>
          </a:prstGeom>
          <a:noFill/>
        </p:spPr>
        <p:txBody>
          <a:bodyPr wrap="square" rtlCol="0">
            <a:spAutoFit/>
          </a:bodyPr>
          <a:lstStyle/>
          <a:p>
            <a:r xmlns:a="http://schemas.openxmlformats.org/drawingml/2006/main">
              <a:rPr lang="is" altLang="ko-KR" sz="2800">
                <a:solidFill>
                  <a:schemeClr val="tx1">
                    <a:lumMod val="65000"/>
                    <a:lumOff val="35000"/>
                  </a:schemeClr>
                </a:solidFill>
              </a:rPr>
              <a:t>Dag einn kallaði Guð til hans í brennandi runnanum og sagði við hann. „Ég sendi þig til Faraós til að frelsa lýð minn Ísraelsmenn út úr Egyptalandi.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12"/>
            <a:ext cx="9144000" cy="5545944"/>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6021288"/>
            <a:ext cx="9054634" cy="523220"/>
          </a:xfrm>
          <a:prstGeom prst="rect">
            <a:avLst/>
          </a:prstGeom>
          <a:noFill/>
        </p:spPr>
        <p:txBody>
          <a:bodyPr wrap="square" rtlCol="0">
            <a:spAutoFit/>
          </a:bodyPr>
          <a:lstStyle/>
          <a:p>
            <a:r xmlns:a="http://schemas.openxmlformats.org/drawingml/2006/main">
              <a:rPr lang="is" altLang="ko-KR" sz="2800">
                <a:solidFill>
                  <a:schemeClr val="tx1">
                    <a:lumMod val="65000"/>
                    <a:lumOff val="35000"/>
                  </a:schemeClr>
                </a:solidFill>
              </a:rPr>
              <a:t>Drottinn Guð hitti á Hórebfjalli.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43" y="-11699"/>
            <a:ext cx="8316906" cy="5892480"/>
          </a:xfrm>
          <a:prstGeom prst="rect">
            <a:avLst/>
          </a:prstGeom>
        </p:spPr>
      </p:pic>
    </p:spTree>
    <p:extLst>
      <p:ext uri="{BB962C8B-B14F-4D97-AF65-F5344CB8AC3E}">
        <p14:creationId xmlns:p14="http://schemas.microsoft.com/office/powerpoint/2010/main" val="125769555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5473005"/>
            <a:ext cx="9054634" cy="1384995"/>
          </a:xfrm>
          <a:prstGeom prst="rect">
            <a:avLst/>
          </a:prstGeom>
          <a:noFill/>
        </p:spPr>
        <p:txBody>
          <a:bodyPr wrap="square" rtlCol="0">
            <a:spAutoFit/>
          </a:bodyPr>
          <a:lstStyle/>
          <a:p>
            <a:r xmlns:a="http://schemas.openxmlformats.org/drawingml/2006/main">
              <a:rPr lang="is" altLang="ko-KR" sz="2800">
                <a:solidFill>
                  <a:schemeClr val="tx1">
                    <a:lumMod val="65000"/>
                    <a:lumOff val="35000"/>
                  </a:schemeClr>
                </a:solidFill>
              </a:rPr>
              <a:t>Guð gaf Móse steintöflurnar. Guð skrifaði lögin og boðorðin á það fyrir Ísraelsmenn að halda boðorðin tíu.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8712"/>
            <a:ext cx="8352928" cy="5041888"/>
          </a:xfrm>
          <a:prstGeom prst="rect">
            <a:avLst/>
          </a:prstGeom>
        </p:spPr>
      </p:pic>
    </p:spTree>
    <p:extLst>
      <p:ext uri="{BB962C8B-B14F-4D97-AF65-F5344CB8AC3E}">
        <p14:creationId xmlns:p14="http://schemas.microsoft.com/office/powerpoint/2010/main" val="118226066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5338"/>
            <a:ext cx="9054634" cy="1292662"/>
          </a:xfrm>
          <a:prstGeom prst="rect">
            <a:avLst/>
          </a:prstGeom>
          <a:noFill/>
        </p:spPr>
        <p:txBody>
          <a:bodyPr wrap="square" rtlCol="0">
            <a:spAutoFit/>
          </a:bodyPr>
          <a:lstStyle/>
          <a:p>
            <a:r xmlns:a="http://schemas.openxmlformats.org/drawingml/2006/main">
              <a:rPr lang="is" altLang="ko-KR" sz="2600">
                <a:solidFill>
                  <a:schemeClr val="tx1">
                    <a:lumMod val="65000"/>
                    <a:lumOff val="35000"/>
                  </a:schemeClr>
                </a:solidFill>
              </a:rPr>
              <a:t>„Þakka þér, Drottinn, fyrir að þú gefur okkur lögin.</a:t>
            </a:r>
          </a:p>
          <a:p>
            <a:r xmlns:a="http://schemas.openxmlformats.org/drawingml/2006/main">
              <a:rPr lang="is" altLang="ko-KR" sz="2600">
                <a:solidFill>
                  <a:schemeClr val="tx1">
                    <a:lumMod val="65000"/>
                    <a:lumOff val="35000"/>
                  </a:schemeClr>
                </a:solidFill>
              </a:rPr>
              <a:t>Móse hugsaði: „Ég mun frelsa og kenna þessi dýrmætu boðorð tíu.</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699"/>
            <a:ext cx="9127908" cy="5344517"/>
          </a:xfrm>
          <a:prstGeom prst="rect">
            <a:avLst/>
          </a:prstGeom>
        </p:spPr>
      </p:pic>
    </p:spTree>
    <p:extLst>
      <p:ext uri="{BB962C8B-B14F-4D97-AF65-F5344CB8AC3E}">
        <p14:creationId xmlns:p14="http://schemas.microsoft.com/office/powerpoint/2010/main" val="8220049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is" altLang="ko-KR" sz="4000">
                <a:solidFill>
                  <a:srgbClr val="FF0000"/>
                </a:solidFill>
              </a:rPr>
              <a:t>Kennsla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24611"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332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52238" y="1788542"/>
            <a:ext cx="8208912" cy="3539430"/>
          </a:xfrm>
          <a:prstGeom prst="rect">
            <a:avLst/>
          </a:prstGeom>
          <a:noFill/>
        </p:spPr>
        <p:txBody>
          <a:bodyPr wrap="square" rtlCol="0">
            <a:spAutoFit/>
          </a:bodyPr>
          <a:lstStyle/>
          <a:p>
            <a:pPr xmlns:a="http://schemas.openxmlformats.org/drawingml/2006/main" algn="ctr"/>
            <a:r xmlns:a="http://schemas.openxmlformats.org/drawingml/2006/main">
              <a:rPr lang="is" altLang="ko-KR" sz="3200">
                <a:solidFill>
                  <a:schemeClr val="tx1">
                    <a:lumMod val="65000"/>
                    <a:lumOff val="35000"/>
                  </a:schemeClr>
                </a:solidFill>
              </a:rPr>
              <a:t>Boðorðin tíu eru dýrmætu reglurnar sem Guð hefur gefið fyrir líf okkar.</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is" altLang="ko-KR" sz="3200">
                <a:solidFill>
                  <a:schemeClr val="tx1">
                    <a:lumMod val="65000"/>
                    <a:lumOff val="35000"/>
                  </a:schemeClr>
                </a:solidFill>
              </a:rPr>
              <a:t>Þegar við hlýðum lögum Guðs mun Guð vera ánægður með líf okkar.</a:t>
            </a:r>
          </a:p>
          <a:p>
            <a:pPr algn="ctr"/>
            <a:endParaRPr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p:txBody>
      </p:sp>
    </p:spTree>
    <p:extLst>
      <p:ext uri="{BB962C8B-B14F-4D97-AF65-F5344CB8AC3E}">
        <p14:creationId xmlns:p14="http://schemas.microsoft.com/office/powerpoint/2010/main" val="137382834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is" altLang="ko-KR" sz="3200"/>
              <a:t>Guð?</a:t>
            </a:r>
            <a:r xmlns:a="http://schemas.openxmlformats.org/drawingml/2006/main">
              <a:rPr lang="i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is" altLang="ko-KR" sz="3600">
                <a:solidFill>
                  <a:srgbClr val="C00000"/>
                </a:solidFill>
              </a:rPr>
              <a:t>Guð</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862322"/>
          </a:xfrm>
          <a:prstGeom prst="rect">
            <a:avLst/>
          </a:prstGeom>
          <a:noFill/>
        </p:spPr>
        <p:txBody>
          <a:bodyPr wrap="square" rtlCol="0">
            <a:spAutoFit/>
          </a:bodyPr>
          <a:lstStyle/>
          <a:p>
            <a:r xmlns:a="http://schemas.openxmlformats.org/drawingml/2006/main">
              <a:rPr lang="is" altLang="ko-KR" sz="3600">
                <a:solidFill>
                  <a:schemeClr val="tx1">
                    <a:lumMod val="65000"/>
                    <a:lumOff val="35000"/>
                  </a:schemeClr>
                </a:solidFill>
              </a:rPr>
              <a:t>Guð hefur gefið okkur lögin og boðorðin tíu.</a:t>
            </a:r>
          </a:p>
          <a:p>
            <a:endParaRPr lang="en-US" altLang="ko-KR" sz="3600">
              <a:solidFill>
                <a:schemeClr val="tx1">
                  <a:lumMod val="65000"/>
                  <a:lumOff val="35000"/>
                </a:schemeClr>
              </a:solidFill>
            </a:endParaRPr>
          </a:p>
          <a:p>
            <a:r xmlns:a="http://schemas.openxmlformats.org/drawingml/2006/main">
              <a:rPr lang="is" altLang="ko-KR" sz="3600">
                <a:solidFill>
                  <a:schemeClr val="tx1">
                    <a:lumMod val="65000"/>
                    <a:lumOff val="35000"/>
                  </a:schemeClr>
                </a:solidFill>
              </a:rPr>
              <a:t>Guð lét okkur vita með þessum lögum og boðorðum.</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13778045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is" altLang="ko-KR" sz="4000">
                <a:solidFill>
                  <a:srgbClr val="FF0000"/>
                </a:solidFill>
              </a:rPr>
              <a:t>Spurningakeppni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416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is" altLang="ko-KR" sz="3200">
                <a:solidFill>
                  <a:schemeClr val="tx1">
                    <a:lumMod val="65000"/>
                    <a:lumOff val="35000"/>
                  </a:schemeClr>
                </a:solidFill>
              </a:rPr>
              <a:t>Hvar skrifaði Guð boðorðin tíu?</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is" altLang="en-US" sz="2800">
                <a:solidFill>
                  <a:schemeClr val="tx1">
                    <a:lumMod val="65000"/>
                    <a:lumOff val="35000"/>
                  </a:schemeClr>
                </a:solidFill>
              </a:rPr>
              <a:t>① </a:t>
            </a:r>
            <a:r xmlns:a="http://schemas.openxmlformats.org/drawingml/2006/main">
              <a:rPr lang="is" altLang="ko-KR" sz="2800">
                <a:solidFill>
                  <a:schemeClr val="tx1">
                    <a:lumMod val="65000"/>
                    <a:lumOff val="35000"/>
                  </a:schemeClr>
                </a:solidFill>
              </a:rPr>
              <a:t>Trétafla</a:t>
            </a:r>
            <a:r xmlns:a="http://schemas.openxmlformats.org/drawingml/2006/main">
              <a:rPr lang="is" altLang="en-US" sz="2800">
                <a:solidFill>
                  <a:schemeClr val="tx1">
                    <a:lumMod val="65000"/>
                    <a:lumOff val="35000"/>
                  </a:schemeClr>
                </a:solidFill>
              </a:rPr>
              <a:t> </a:t>
            </a: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is" altLang="en-US" sz="2800">
                <a:solidFill>
                  <a:schemeClr val="tx1">
                    <a:lumMod val="65000"/>
                    <a:lumOff val="35000"/>
                  </a:schemeClr>
                </a:solidFill>
              </a:rPr>
              <a:t>② </a:t>
            </a:r>
            <a:r xmlns:a="http://schemas.openxmlformats.org/drawingml/2006/main">
              <a:rPr lang="is" altLang="ko-KR" sz="2800">
                <a:solidFill>
                  <a:schemeClr val="tx1">
                    <a:lumMod val="65000"/>
                    <a:lumOff val="35000"/>
                  </a:schemeClr>
                </a:solidFill>
              </a:rPr>
              <a:t>Leðja</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spjaldtölvu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is" altLang="en-US" sz="2800">
                <a:solidFill>
                  <a:schemeClr val="tx1">
                    <a:lumMod val="65000"/>
                    <a:lumOff val="35000"/>
                  </a:schemeClr>
                </a:solidFill>
              </a:rPr>
              <a:t>③ </a:t>
            </a:r>
            <a:r xmlns:a="http://schemas.openxmlformats.org/drawingml/2006/main">
              <a:rPr lang="is" altLang="ko-KR" sz="2800">
                <a:solidFill>
                  <a:schemeClr val="tx1">
                    <a:lumMod val="65000"/>
                    <a:lumOff val="35000"/>
                  </a:schemeClr>
                </a:solidFill>
              </a:rPr>
              <a:t>Pappír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is" altLang="en-US" sz="2800">
                <a:solidFill>
                  <a:schemeClr val="tx1">
                    <a:lumMod val="65000"/>
                    <a:lumOff val="35000"/>
                  </a:schemeClr>
                </a:solidFill>
              </a:rPr>
              <a:t>④ </a:t>
            </a:r>
            <a:r xmlns:a="http://schemas.openxmlformats.org/drawingml/2006/main">
              <a:rPr lang="is" altLang="ko-KR" sz="2800">
                <a:solidFill>
                  <a:schemeClr val="tx1">
                    <a:lumMod val="65000"/>
                    <a:lumOff val="35000"/>
                  </a:schemeClr>
                </a:solidFill>
              </a:rPr>
              <a:t>Steintafla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p>
            <a:r xmlns:a="http://schemas.openxmlformats.org/drawingml/2006/main">
              <a:rPr lang="is" altLang="en-US" sz="2800">
                <a:solidFill>
                  <a:srgbClr val="FF0000"/>
                </a:solidFill>
              </a:rPr>
              <a:t>④ </a:t>
            </a:r>
            <a:r xmlns:a="http://schemas.openxmlformats.org/drawingml/2006/main">
              <a:rPr lang="is" altLang="ko-KR" sz="2800">
                <a:solidFill>
                  <a:srgbClr val="FF0000"/>
                </a:solidFill>
              </a:rPr>
              <a:t>Steintafla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3777942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is" altLang="ko-KR" sz="4000">
                <a:solidFill>
                  <a:srgbClr val="FF0000"/>
                </a:solidFill>
              </a:rPr>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is" altLang="ko-KR" sz="3600">
                <a:solidFill>
                  <a:schemeClr val="tx1">
                    <a:lumMod val="65000"/>
                    <a:lumOff val="35000"/>
                  </a:schemeClr>
                </a:solidFill>
              </a:rPr>
              <a:t>Móse var þar hjá Drottni fjörutíu daga og fjörutíu nætur án þess að eta</a:t>
            </a:r>
          </a:p>
          <a:p>
            <a:r xmlns:a="http://schemas.openxmlformats.org/drawingml/2006/main">
              <a:rPr lang="is" altLang="ko-KR" sz="3600">
                <a:solidFill>
                  <a:schemeClr val="tx1">
                    <a:lumMod val="65000"/>
                    <a:lumOff val="35000"/>
                  </a:schemeClr>
                </a:solidFill>
              </a:rPr>
              <a:t>brauð eða drykkjarvatn. Og hann skrifaði á töflurnar orð sáttmálans, boðorðin tíu.</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is" altLang="ko-KR" sz="2800">
                <a:solidFill>
                  <a:schemeClr val="tx1">
                    <a:lumMod val="65000"/>
                    <a:lumOff val="35000"/>
                  </a:schemeClr>
                </a:solidFill>
              </a:rPr>
              <a:t>2. Mósebók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6324980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b="1">
                <a:solidFill>
                  <a:schemeClr val="tx1">
                    <a:lumMod val="50000"/>
                    <a:lumOff val="50000"/>
                  </a:schemeClr>
                </a:solidFill>
              </a:rPr>
              <a:t>Nr. 22 Orð Guðs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4400"/>
              <a:t>Gullkálfurinn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831583"/>
            <a:ext cx="5364088" cy="3792550"/>
          </a:xfrm>
          <a:prstGeom prst="rect">
            <a:avLst/>
          </a:prstGeom>
        </p:spPr>
      </p:pic>
    </p:spTree>
    <p:extLst>
      <p:ext uri="{BB962C8B-B14F-4D97-AF65-F5344CB8AC3E}">
        <p14:creationId xmlns:p14="http://schemas.microsoft.com/office/powerpoint/2010/main" val="3588318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4000">
                <a:solidFill>
                  <a:srgbClr val="FF0000"/>
                </a:solidFill>
              </a:rPr>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3600">
                <a:solidFill>
                  <a:schemeClr val="bg1">
                    <a:lumMod val="50000"/>
                  </a:schemeClr>
                </a:solidFill>
              </a:rPr>
              <a:t>Hann tók það sem þeir gáfu honum og gerði það að skurðgoð steypt í lögun</a:t>
            </a:r>
          </a:p>
          <a:p>
            <a:r xmlns:a="http://schemas.openxmlformats.org/drawingml/2006/main">
              <a:rPr lang="is" altLang="ko-KR" sz="3600">
                <a:solidFill>
                  <a:schemeClr val="bg1">
                    <a:lumMod val="50000"/>
                  </a:schemeClr>
                </a:solidFill>
              </a:rPr>
              <a:t>af kálfi, móta hann með verkfæri. Þá sögðu þeir: "Þetta eru guðir þínir, Ísrael, sem leiddi þig út af Egyptalandi."</a:t>
            </a:r>
          </a:p>
          <a:p>
            <a:r xmlns:a="http://schemas.openxmlformats.org/drawingml/2006/main">
              <a:rPr lang="is"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s" altLang="ko-KR" sz="2800">
                <a:solidFill>
                  <a:schemeClr val="tx1">
                    <a:lumMod val="65000"/>
                    <a:lumOff val="35000"/>
                  </a:schemeClr>
                </a:solidFill>
              </a:rPr>
              <a:t>Brottför</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4224893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7321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2800">
                <a:solidFill>
                  <a:schemeClr val="tx1">
                    <a:lumMod val="65000"/>
                    <a:lumOff val="35000"/>
                  </a:schemeClr>
                </a:solidFill>
              </a:rPr>
              <a:t>Þegar Móse kom ekki niður af fjallinu svo lengi, fannst þeim órólegt. „Við þurfum að guð okkar leiði okkur í stað Móse.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229200"/>
          </a:xfrm>
          <a:prstGeom prst="rect">
            <a:avLst/>
          </a:prstGeom>
        </p:spPr>
      </p:pic>
    </p:spTree>
    <p:extLst>
      <p:ext uri="{BB962C8B-B14F-4D97-AF65-F5344CB8AC3E}">
        <p14:creationId xmlns:p14="http://schemas.microsoft.com/office/powerpoint/2010/main" val="179886426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92552"/>
          </a:xfrm>
          <a:prstGeom prst="rect">
            <a:avLst/>
          </a:prstGeom>
          <a:noFill/>
        </p:spPr>
        <p:txBody>
          <a:bodyPr wrap="square" rtlCol="0">
            <a:spAutoFit/>
          </a:bodyPr>
          <a:lstStyle/>
          <a:p>
            <a:r xmlns:a="http://schemas.openxmlformats.org/drawingml/2006/main">
              <a:rPr lang="is" altLang="ko-KR" sz="2600">
                <a:solidFill>
                  <a:schemeClr val="tx1">
                    <a:lumMod val="65000"/>
                    <a:lumOff val="35000"/>
                  </a:schemeClr>
                </a:solidFill>
              </a:rPr>
              <a:t>Móse kom aftur til Egyptalands til að bjarga þjóð sinni, Ísraelsmönnum sem héldu á stafnum sem Guð gaf honum.</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8" y="0"/>
            <a:ext cx="8171044" cy="5776565"/>
          </a:xfrm>
          <a:prstGeom prst="rect">
            <a:avLst/>
          </a:prstGeom>
        </p:spPr>
      </p:pic>
    </p:spTree>
    <p:extLst>
      <p:ext uri="{BB962C8B-B14F-4D97-AF65-F5344CB8AC3E}">
        <p14:creationId xmlns:p14="http://schemas.microsoft.com/office/powerpoint/2010/main" val="257729391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2800">
                <a:solidFill>
                  <a:schemeClr val="tx1">
                    <a:lumMod val="65000"/>
                    <a:lumOff val="35000"/>
                  </a:schemeClr>
                </a:solidFill>
              </a:rPr>
              <a:t>Þannig að þeir bjuggu til gullkálf og tilbáðu hann sem guð sinn til að leiða þá.</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4"/>
            <a:ext cx="8312665" cy="5877272"/>
          </a:xfrm>
          <a:prstGeom prst="rect">
            <a:avLst/>
          </a:prstGeom>
        </p:spPr>
      </p:pic>
    </p:spTree>
    <p:extLst>
      <p:ext uri="{BB962C8B-B14F-4D97-AF65-F5344CB8AC3E}">
        <p14:creationId xmlns:p14="http://schemas.microsoft.com/office/powerpoint/2010/main" val="178046134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2800">
                <a:solidFill>
                  <a:schemeClr val="tx1">
                    <a:lumMod val="65000"/>
                    <a:lumOff val="35000"/>
                  </a:schemeClr>
                </a:solidFill>
              </a:rPr>
              <a:t>Móse sem var að koma niður með boðorðin tíu varð svo reiður.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54" y="-27383"/>
            <a:ext cx="8334092" cy="5904656"/>
          </a:xfrm>
          <a:prstGeom prst="rect">
            <a:avLst/>
          </a:prstGeom>
        </p:spPr>
      </p:pic>
    </p:spTree>
    <p:extLst>
      <p:ext uri="{BB962C8B-B14F-4D97-AF65-F5344CB8AC3E}">
        <p14:creationId xmlns:p14="http://schemas.microsoft.com/office/powerpoint/2010/main" val="173041108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2800">
                <a:solidFill>
                  <a:schemeClr val="tx1">
                    <a:lumMod val="65000"/>
                    <a:lumOff val="35000"/>
                  </a:schemeClr>
                </a:solidFill>
              </a:rPr>
              <a:t>Guð reiddist þeim af reiði. „Ég mun eyða þeim. Þá mun ég gera þig að mikilli þjóð."</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903030"/>
          </a:xfrm>
          <a:prstGeom prst="rect">
            <a:avLst/>
          </a:prstGeom>
        </p:spPr>
      </p:pic>
    </p:spTree>
    <p:extLst>
      <p:ext uri="{BB962C8B-B14F-4D97-AF65-F5344CB8AC3E}">
        <p14:creationId xmlns:p14="http://schemas.microsoft.com/office/powerpoint/2010/main" val="17806570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12" y="5920824"/>
            <a:ext cx="9207838"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2600">
                <a:solidFill>
                  <a:schemeClr val="tx1">
                    <a:lumMod val="65000"/>
                    <a:lumOff val="35000"/>
                  </a:schemeClr>
                </a:solidFill>
              </a:rPr>
              <a:t>En Móse bað Guð að fyrirgefa þeim alvarlega. Guð heyrði bæn Móse og fyrirgaf þeim.</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 y="7674"/>
            <a:ext cx="9148815" cy="5913150"/>
          </a:xfrm>
          <a:prstGeom prst="rect">
            <a:avLst/>
          </a:prstGeom>
        </p:spPr>
      </p:pic>
    </p:spTree>
    <p:extLst>
      <p:ext uri="{BB962C8B-B14F-4D97-AF65-F5344CB8AC3E}">
        <p14:creationId xmlns:p14="http://schemas.microsoft.com/office/powerpoint/2010/main" val="100620666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4000">
                <a:solidFill>
                  <a:srgbClr val="FF0000"/>
                </a:solidFill>
              </a:rPr>
              <a:t>Í dag</a:t>
            </a:r>
            <a:r xmlns:a="http://schemas.openxmlformats.org/drawingml/2006/main">
              <a:rPr lang="is" altLang="en-US" sz="4000">
                <a:solidFill>
                  <a:srgbClr val="FF0000"/>
                </a:solidFill>
              </a:rPr>
              <a:t> </a:t>
            </a:r>
            <a:r xmlns:a="http://schemas.openxmlformats.org/drawingml/2006/main">
              <a:rPr lang="is" altLang="ko-KR" sz="4000">
                <a:solidFill>
                  <a:srgbClr val="FF0000"/>
                </a:solidFill>
              </a:rPr>
              <a:t>Lærdómur</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7150" y="5136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5136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5078313"/>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3600">
                <a:solidFill>
                  <a:schemeClr val="tx1">
                    <a:lumMod val="65000"/>
                    <a:lumOff val="35000"/>
                  </a:schemeClr>
                </a:solidFill>
              </a:rPr>
              <a:t>Það sem Guð hatar mest er að tilbiðja aðra guði í stað hans.</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is" altLang="ko-KR" sz="3600">
                <a:solidFill>
                  <a:schemeClr val="tx1">
                    <a:lumMod val="65000"/>
                    <a:lumOff val="35000"/>
                  </a:schemeClr>
                </a:solidFill>
              </a:rPr>
              <a:t>Þú skalt ekki búa þér neitt skurðgoð hvað sem það kostar.</a:t>
            </a:r>
          </a:p>
          <a:p>
            <a:pPr xmlns:a="http://schemas.openxmlformats.org/drawingml/2006/main" algn="ctr"/>
            <a:r xmlns:a="http://schemas.openxmlformats.org/drawingml/2006/main">
              <a:rPr lang="is" altLang="ko-KR" sz="3600">
                <a:solidFill>
                  <a:schemeClr val="tx1">
                    <a:lumMod val="65000"/>
                    <a:lumOff val="35000"/>
                  </a:schemeClr>
                </a:solidFill>
              </a:rPr>
              <a:t>Sama hvað gerist, þú skalt ekki beygja þig fyrir þeim og tilbiðja þá.</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405912542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3200">
                <a:solidFill>
                  <a:srgbClr val="FF0000"/>
                </a:solidFill>
              </a:rPr>
              <a:t>Guð?</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2456" y="7372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683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3600">
                <a:solidFill>
                  <a:srgbClr val="C00000"/>
                </a:solidFill>
              </a:rPr>
              <a:t>Guð…</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3600">
                <a:solidFill>
                  <a:schemeClr val="tx1">
                    <a:lumMod val="65000"/>
                    <a:lumOff val="35000"/>
                  </a:schemeClr>
                </a:solidFill>
              </a:rPr>
              <a:t>Guð hatar skurðgoð að dýrka mest í stað hans.</a:t>
            </a:r>
          </a:p>
          <a:p>
            <a:endParaRPr lang="ko-KR" altLang="en-US" sz="3600">
              <a:solidFill>
                <a:schemeClr val="tx1">
                  <a:lumMod val="65000"/>
                  <a:lumOff val="35000"/>
                </a:schemeClr>
              </a:solidFill>
            </a:endParaRPr>
          </a:p>
        </p:txBody>
      </p:sp>
    </p:spTree>
    <p:extLst>
      <p:ext uri="{BB962C8B-B14F-4D97-AF65-F5344CB8AC3E}">
        <p14:creationId xmlns:p14="http://schemas.microsoft.com/office/powerpoint/2010/main" val="17588723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4000">
                <a:solidFill>
                  <a:srgbClr val="FF0000"/>
                </a:solidFill>
              </a:rPr>
              <a:t>Spurningakeppni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9036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3600">
                <a:solidFill>
                  <a:schemeClr val="tx1">
                    <a:lumMod val="65000"/>
                    <a:lumOff val="35000"/>
                  </a:schemeClr>
                </a:solidFill>
              </a:rPr>
              <a:t>Hvaða skurðgoð gerðu Ísraelsmenn til að drýgja syndir?</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en-US" sz="2800">
                <a:solidFill>
                  <a:schemeClr val="tx1">
                    <a:lumMod val="65000"/>
                    <a:lumOff val="35000"/>
                  </a:schemeClr>
                </a:solidFill>
              </a:rPr>
              <a:t>① </a:t>
            </a:r>
            <a:r xmlns:a="http://schemas.openxmlformats.org/drawingml/2006/main">
              <a:rPr lang="is" altLang="ko-KR" sz="2800">
                <a:solidFill>
                  <a:schemeClr val="tx1">
                    <a:lumMod val="65000"/>
                    <a:lumOff val="35000"/>
                  </a:schemeClr>
                </a:solidFill>
              </a:rPr>
              <a:t>Gull</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Örn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493151"/>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en-US" sz="2800">
                <a:solidFill>
                  <a:schemeClr val="tx1">
                    <a:lumMod val="65000"/>
                    <a:lumOff val="35000"/>
                  </a:schemeClr>
                </a:solidFill>
              </a:rPr>
              <a:t>② </a:t>
            </a:r>
            <a:r xmlns:a="http://schemas.openxmlformats.org/drawingml/2006/main">
              <a:rPr lang="is" altLang="ko-KR" sz="2800">
                <a:solidFill>
                  <a:schemeClr val="tx1">
                    <a:lumMod val="65000"/>
                    <a:lumOff val="35000"/>
                  </a:schemeClr>
                </a:solidFill>
              </a:rPr>
              <a:t>Gullkálfur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en-US" sz="2800">
                <a:solidFill>
                  <a:schemeClr val="tx1">
                    <a:lumMod val="65000"/>
                    <a:lumOff val="35000"/>
                  </a:schemeClr>
                </a:solidFill>
              </a:rPr>
              <a:t>③ </a:t>
            </a:r>
            <a:r xmlns:a="http://schemas.openxmlformats.org/drawingml/2006/main">
              <a:rPr lang="is" altLang="ko-KR" sz="2800">
                <a:solidFill>
                  <a:schemeClr val="tx1">
                    <a:lumMod val="65000"/>
                    <a:lumOff val="35000"/>
                  </a:schemeClr>
                </a:solidFill>
              </a:rPr>
              <a:t>Silfurkálfur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en-US" sz="2800">
                <a:solidFill>
                  <a:schemeClr val="tx1">
                    <a:lumMod val="65000"/>
                    <a:lumOff val="35000"/>
                  </a:schemeClr>
                </a:solidFill>
              </a:rPr>
              <a:t>④ </a:t>
            </a:r>
            <a:r xmlns:a="http://schemas.openxmlformats.org/drawingml/2006/main">
              <a:rPr lang="is" altLang="ko-KR" sz="2800">
                <a:solidFill>
                  <a:schemeClr val="tx1">
                    <a:lumMod val="65000"/>
                    <a:lumOff val="35000"/>
                  </a:schemeClr>
                </a:solidFill>
              </a:rPr>
              <a:t>Silfur</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Örn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2536" y="349315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en-US" sz="2800">
                <a:solidFill>
                  <a:srgbClr val="FF0000"/>
                </a:solidFill>
              </a:rPr>
              <a:t>② </a:t>
            </a:r>
            <a:r xmlns:a="http://schemas.openxmlformats.org/drawingml/2006/main">
              <a:rPr lang="is" altLang="ko-KR" sz="2800">
                <a:solidFill>
                  <a:srgbClr val="FF0000"/>
                </a:solidFill>
              </a:rPr>
              <a:t>Gullkálfur</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999124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4000">
                <a:solidFill>
                  <a:srgbClr val="FF0000"/>
                </a:solidFill>
              </a:rPr>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3600">
                <a:solidFill>
                  <a:schemeClr val="bg1">
                    <a:lumMod val="50000"/>
                  </a:schemeClr>
                </a:solidFill>
              </a:rPr>
              <a:t>Hann tók það sem þeir gáfu honum og gerði það að skurðgoð steypt í lögun</a:t>
            </a:r>
          </a:p>
          <a:p>
            <a:r xmlns:a="http://schemas.openxmlformats.org/drawingml/2006/main">
              <a:rPr lang="is" altLang="ko-KR" sz="3600">
                <a:solidFill>
                  <a:schemeClr val="bg1">
                    <a:lumMod val="50000"/>
                  </a:schemeClr>
                </a:solidFill>
              </a:rPr>
              <a:t>af kálfi, móta hann með verkfæri. Þá sögðu þeir: "Þetta eru guðir þínir, Ísrael, sem leiddi þig út af Egyptalandi."</a:t>
            </a:r>
          </a:p>
          <a:p>
            <a:r xmlns:a="http://schemas.openxmlformats.org/drawingml/2006/main">
              <a:rPr lang="is"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s" altLang="ko-KR" sz="2800">
                <a:solidFill>
                  <a:schemeClr val="tx1">
                    <a:lumMod val="65000"/>
                    <a:lumOff val="35000"/>
                  </a:schemeClr>
                </a:solidFill>
              </a:rPr>
              <a:t>Brottför</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34013684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b="1">
                <a:solidFill>
                  <a:schemeClr val="tx1">
                    <a:lumMod val="50000"/>
                    <a:lumOff val="50000"/>
                  </a:schemeClr>
                </a:solidFill>
              </a:rPr>
              <a:t>Nr 23 Orð Guðs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909" y="4221088"/>
            <a:ext cx="2592288" cy="21739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04909" y="5564135"/>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4400"/>
              <a:t>Hús Guðs (Tabernacle) í eyðimörkinni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142" y="1831583"/>
            <a:ext cx="5173836" cy="3792550"/>
          </a:xfrm>
          <a:prstGeom prst="rect">
            <a:avLst/>
          </a:prstGeom>
        </p:spPr>
      </p:pic>
    </p:spTree>
    <p:extLst>
      <p:ext uri="{BB962C8B-B14F-4D97-AF65-F5344CB8AC3E}">
        <p14:creationId xmlns:p14="http://schemas.microsoft.com/office/powerpoint/2010/main" val="4280868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4000">
                <a:solidFill>
                  <a:srgbClr val="FF0000"/>
                </a:solidFill>
              </a:rPr>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3600">
                <a:solidFill>
                  <a:schemeClr val="bg1">
                    <a:lumMod val="50000"/>
                  </a:schemeClr>
                </a:solidFill>
              </a:rPr>
              <a:t>Daginn sem tjaldbúðin, vitnisburðartjaldið, var reist, huldi skýið hana. Frá kvöldi til morguns leit skýið fyrir ofan tjaldbúðina út eins og eldur.</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s" altLang="ko-KR" sz="2800">
                <a:solidFill>
                  <a:schemeClr val="tx1">
                    <a:lumMod val="65000"/>
                    <a:lumOff val="35000"/>
                  </a:schemeClr>
                </a:solidFill>
              </a:rPr>
              <a:t>Tölur</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29202541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is" altLang="ko-KR" sz="4000">
                <a:solidFill>
                  <a:srgbClr val="FF0000"/>
                </a:solidFill>
              </a:rPr>
              <a:t>Kennsla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0090" y="107087"/>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0753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4031873"/>
          </a:xfrm>
          <a:prstGeom prst="rect">
            <a:avLst/>
          </a:prstGeom>
          <a:noFill/>
        </p:spPr>
        <p:txBody>
          <a:bodyPr wrap="square" rtlCol="0">
            <a:spAutoFit/>
          </a:bodyPr>
          <a:lstStyle/>
          <a:p>
            <a:pPr xmlns:a="http://schemas.openxmlformats.org/drawingml/2006/main" algn="ctr"/>
            <a:r xmlns:a="http://schemas.openxmlformats.org/drawingml/2006/main">
              <a:rPr lang="is" altLang="ko-KR" sz="3200">
                <a:solidFill>
                  <a:schemeClr val="tx1">
                    <a:lumMod val="65000"/>
                    <a:lumOff val="35000"/>
                  </a:schemeClr>
                </a:solidFill>
              </a:rPr>
              <a:t>Guð kallaði Móse sem leiðtoga Ísraelsmanna þegar hann var 80 ára.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is" altLang="ko-KR" sz="3200">
                <a:solidFill>
                  <a:schemeClr val="tx1">
                    <a:lumMod val="65000"/>
                    <a:lumOff val="35000"/>
                  </a:schemeClr>
                </a:solidFill>
              </a:rPr>
              <a:t>Áætlun Guðs er önnur en okkar, en áætlun hans er alltaf fullkomin.</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is" altLang="ko-KR" sz="3200">
                <a:solidFill>
                  <a:schemeClr val="tx1">
                    <a:lumMod val="65000"/>
                    <a:lumOff val="35000"/>
                  </a:schemeClr>
                </a:solidFill>
              </a:rPr>
              <a:t>Við verðum að trúa því að áætlun Guðs sé fullkomin og við verðum að treysta á hann.</a:t>
            </a:r>
          </a:p>
        </p:txBody>
      </p:sp>
    </p:spTree>
    <p:extLst>
      <p:ext uri="{BB962C8B-B14F-4D97-AF65-F5344CB8AC3E}">
        <p14:creationId xmlns:p14="http://schemas.microsoft.com/office/powerpoint/2010/main" val="34853084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2800">
                <a:solidFill>
                  <a:schemeClr val="tx1">
                    <a:lumMod val="65000"/>
                    <a:lumOff val="35000"/>
                  </a:schemeClr>
                </a:solidFill>
              </a:rPr>
              <a:t>Guð sagði við Móse að gera tjaldbúðina - hús Guðs.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864331"/>
          </a:xfrm>
          <a:prstGeom prst="rect">
            <a:avLst/>
          </a:prstGeom>
        </p:spPr>
      </p:pic>
    </p:spTree>
    <p:extLst>
      <p:ext uri="{BB962C8B-B14F-4D97-AF65-F5344CB8AC3E}">
        <p14:creationId xmlns:p14="http://schemas.microsoft.com/office/powerpoint/2010/main" val="299238483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08277"/>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2800">
                <a:solidFill>
                  <a:schemeClr val="tx1">
                    <a:lumMod val="65000"/>
                    <a:lumOff val="35000"/>
                  </a:schemeClr>
                </a:solidFill>
              </a:rPr>
              <a:t>Guð sagði allt um tjaldbúðina - lögun hennar og allt sem undirbúa ætti fyrir hana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2132856"/>
            <a:ext cx="4529354" cy="3320128"/>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rcRect b="5939"/>
          <a:stretch>
            <a:fillRect/>
          </a:stretch>
        </p:blipFill>
        <p:spPr>
          <a:xfrm>
            <a:off x="683568" y="116632"/>
            <a:ext cx="3291840" cy="2808312"/>
          </a:xfrm>
          <a:prstGeom prst="rect">
            <a:avLst/>
          </a:prstGeom>
        </p:spPr>
      </p:pic>
    </p:spTree>
    <p:extLst>
      <p:ext uri="{BB962C8B-B14F-4D97-AF65-F5344CB8AC3E}">
        <p14:creationId xmlns:p14="http://schemas.microsoft.com/office/powerpoint/2010/main" val="328569204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2800">
                <a:solidFill>
                  <a:schemeClr val="tx1">
                    <a:lumMod val="65000"/>
                    <a:lumOff val="35000"/>
                  </a:schemeClr>
                </a:solidFill>
              </a:rPr>
              <a:t>Og Guð lét þá vita hvernig þeir ættu að nota hverja grein þegar þeir tilbiðja Guð í tjaldbúðinni.</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883058"/>
            <a:ext cx="6172200" cy="5010150"/>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3" y="980728"/>
            <a:ext cx="2368263" cy="2160240"/>
          </a:xfrm>
          <a:prstGeom prst="rect">
            <a:avLst/>
          </a:prstGeom>
        </p:spPr>
      </p:pic>
    </p:spTree>
    <p:extLst>
      <p:ext uri="{BB962C8B-B14F-4D97-AF65-F5344CB8AC3E}">
        <p14:creationId xmlns:p14="http://schemas.microsoft.com/office/powerpoint/2010/main" val="377228748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2800">
                <a:solidFill>
                  <a:schemeClr val="tx1">
                    <a:lumMod val="65000"/>
                    <a:lumOff val="35000"/>
                  </a:schemeClr>
                </a:solidFill>
              </a:rPr>
              <a:t>Móse og Ísraelsmenn gerðu tjaldbúðina - hús Guðs - samkvæmt fyrirmælum Guðs.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b="5063"/>
          <a:stretch>
            <a:fillRect/>
          </a:stretch>
        </p:blipFill>
        <p:spPr>
          <a:xfrm>
            <a:off x="0" y="0"/>
            <a:ext cx="9144000" cy="5805264"/>
          </a:xfrm>
          <a:prstGeom prst="rect">
            <a:avLst/>
          </a:prstGeom>
        </p:spPr>
      </p:pic>
    </p:spTree>
    <p:extLst>
      <p:ext uri="{BB962C8B-B14F-4D97-AF65-F5344CB8AC3E}">
        <p14:creationId xmlns:p14="http://schemas.microsoft.com/office/powerpoint/2010/main" val="278062902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838" y="5565338"/>
            <a:ext cx="9207838"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2600">
                <a:solidFill>
                  <a:schemeClr val="tx1">
                    <a:lumMod val="65000"/>
                    <a:lumOff val="35000"/>
                  </a:schemeClr>
                </a:solidFill>
              </a:rPr>
              <a:t>Daginn sem tjaldbúðin var reist huldi skýið sem sýndi dýrð Guðs hana. Tjaldbúðin var táknið um að Guð væri með Ísraelsmönnum.</a:t>
            </a:r>
            <a:endParaRPr xmlns:a="http://schemas.openxmlformats.org/drawingml/2006/main" lang="ko-KR" altLang="en-US" sz="2600">
              <a:solidFill>
                <a:schemeClr val="tx1">
                  <a:lumMod val="65000"/>
                  <a:lumOff val="35000"/>
                </a:schemeClr>
              </a:solidFill>
            </a:endParaRPr>
          </a:p>
        </p:txBody>
      </p:sp>
      <p:pic>
        <p:nvPicPr>
          <p:cNvPr id="5" name="그림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4720" y="0"/>
            <a:ext cx="9158720" cy="5445224"/>
          </a:xfrm>
          <a:prstGeom prst="rect">
            <a:avLst/>
          </a:prstGeom>
        </p:spPr>
      </p:pic>
    </p:spTree>
    <p:extLst>
      <p:ext uri="{BB962C8B-B14F-4D97-AF65-F5344CB8AC3E}">
        <p14:creationId xmlns:p14="http://schemas.microsoft.com/office/powerpoint/2010/main" val="275856296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4000">
                <a:solidFill>
                  <a:srgbClr val="FF0000"/>
                </a:solidFill>
              </a:rPr>
              <a:t>Kennsla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3600">
                <a:solidFill>
                  <a:schemeClr val="tx1">
                    <a:lumMod val="65000"/>
                    <a:lumOff val="35000"/>
                  </a:schemeClr>
                </a:solidFill>
              </a:rPr>
              <a:t>Guð lét Ísraelsmenn gera tjaldbúðina, hús Guðs, og lét þá búa með tjaldbúðina sem miðpunkt.</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is" altLang="ko-KR" sz="3600">
                <a:solidFill>
                  <a:schemeClr val="tx1">
                    <a:lumMod val="65000"/>
                    <a:lumOff val="35000"/>
                  </a:schemeClr>
                </a:solidFill>
              </a:rPr>
              <a:t>Við ættum að lifa með Guð sem miðpunkt hugar okkar og lífsins.</a:t>
            </a:r>
          </a:p>
        </p:txBody>
      </p:sp>
    </p:spTree>
    <p:extLst>
      <p:ext uri="{BB962C8B-B14F-4D97-AF65-F5344CB8AC3E}">
        <p14:creationId xmlns:p14="http://schemas.microsoft.com/office/powerpoint/2010/main" val="4926893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3200">
                <a:solidFill>
                  <a:srgbClr val="FF0000"/>
                </a:solidFill>
              </a:rPr>
              <a:t>Guð?</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3600">
                <a:solidFill>
                  <a:srgbClr val="C00000"/>
                </a:solidFill>
              </a:rPr>
              <a:t>Guð..</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3600">
                <a:solidFill>
                  <a:schemeClr val="tx1">
                    <a:lumMod val="65000"/>
                    <a:lumOff val="35000"/>
                  </a:schemeClr>
                </a:solidFill>
              </a:rPr>
              <a:t>Guð býr með okkur, gengur með okkur, leiðir okkur og talar við okkur.</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69101009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4000">
                <a:solidFill>
                  <a:srgbClr val="FF0000"/>
                </a:solidFill>
              </a:rPr>
              <a:t>Spurningakeppni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75355" y="10224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029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3600">
                <a:solidFill>
                  <a:schemeClr val="tx1">
                    <a:lumMod val="65000"/>
                    <a:lumOff val="35000"/>
                  </a:schemeClr>
                </a:solidFill>
              </a:rPr>
              <a:t>Hvað lét Guð Ísraelsmenn búa til?</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en-US" sz="2800">
                <a:solidFill>
                  <a:schemeClr val="tx1">
                    <a:lumMod val="65000"/>
                    <a:lumOff val="35000"/>
                  </a:schemeClr>
                </a:solidFill>
              </a:rPr>
              <a:t>① </a:t>
            </a:r>
            <a:r xmlns:a="http://schemas.openxmlformats.org/drawingml/2006/main">
              <a:rPr lang="is" altLang="ko-KR" sz="2800">
                <a:solidFill>
                  <a:schemeClr val="tx1">
                    <a:lumMod val="65000"/>
                    <a:lumOff val="35000"/>
                  </a:schemeClr>
                </a:solidFill>
              </a:rPr>
              <a:t>Gullkálfur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en-US" sz="2800">
                <a:solidFill>
                  <a:schemeClr val="tx1">
                    <a:lumMod val="65000"/>
                    <a:lumOff val="35000"/>
                  </a:schemeClr>
                </a:solidFill>
              </a:rPr>
              <a:t>② </a:t>
            </a:r>
            <a:r xmlns:a="http://schemas.openxmlformats.org/drawingml/2006/main">
              <a:rPr lang="is" altLang="ko-KR" sz="2800">
                <a:solidFill>
                  <a:schemeClr val="tx1">
                    <a:lumMod val="65000"/>
                    <a:lumOff val="35000"/>
                  </a:schemeClr>
                </a:solidFill>
              </a:rPr>
              <a:t>Boðorðin tíu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en-US" sz="2800">
                <a:solidFill>
                  <a:schemeClr val="tx1">
                    <a:lumMod val="65000"/>
                    <a:lumOff val="35000"/>
                  </a:schemeClr>
                </a:solidFill>
              </a:rPr>
              <a:t>③ </a:t>
            </a:r>
            <a:r xmlns:a="http://schemas.openxmlformats.org/drawingml/2006/main">
              <a:rPr lang="is" altLang="ko-KR" sz="2800">
                <a:solidFill>
                  <a:schemeClr val="tx1">
                    <a:lumMod val="65000"/>
                    <a:lumOff val="35000"/>
                  </a:schemeClr>
                </a:solidFill>
              </a:rPr>
              <a:t>Höll</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en-US" sz="2800">
                <a:solidFill>
                  <a:schemeClr val="tx1">
                    <a:lumMod val="65000"/>
                    <a:lumOff val="35000"/>
                  </a:schemeClr>
                </a:solidFill>
              </a:rPr>
              <a:t>④ </a:t>
            </a:r>
            <a:r xmlns:a="http://schemas.openxmlformats.org/drawingml/2006/main">
              <a:rPr lang="is" altLang="ko-KR" sz="2800">
                <a:solidFill>
                  <a:schemeClr val="tx1">
                    <a:lumMod val="65000"/>
                    <a:lumOff val="35000"/>
                  </a:schemeClr>
                </a:solidFill>
              </a:rPr>
              <a:t>Laufbúðin - Hús Guðs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64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en-US" sz="2800">
                <a:solidFill>
                  <a:srgbClr val="FF0000"/>
                </a:solidFill>
              </a:rPr>
              <a:t>④ </a:t>
            </a:r>
            <a:r xmlns:a="http://schemas.openxmlformats.org/drawingml/2006/main">
              <a:rPr lang="is" altLang="ko-KR" sz="2800">
                <a:solidFill>
                  <a:srgbClr val="FF0000"/>
                </a:solidFill>
              </a:rPr>
              <a:t>Laufbúðin - Hús Guðs</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667814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4000">
                <a:solidFill>
                  <a:srgbClr val="FF0000"/>
                </a:solidFill>
              </a:rPr>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3600">
                <a:solidFill>
                  <a:schemeClr val="bg1">
                    <a:lumMod val="50000"/>
                  </a:schemeClr>
                </a:solidFill>
              </a:rPr>
              <a:t>Daginn sem tjaldbúðin, vitnisburðartjaldið, var reist, huldi skýið hana. Frá kvöldi til morguns leit skýið fyrir ofan tjaldbúðina út eins og eldur.</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s" altLang="ko-KR" sz="2800">
                <a:solidFill>
                  <a:schemeClr val="tx1">
                    <a:lumMod val="65000"/>
                    <a:lumOff val="35000"/>
                  </a:schemeClr>
                </a:solidFill>
              </a:rPr>
              <a:t>Tölur</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1688078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b="1">
                <a:solidFill>
                  <a:schemeClr val="tx1">
                    <a:lumMod val="50000"/>
                    <a:lumOff val="50000"/>
                  </a:schemeClr>
                </a:solidFill>
              </a:rPr>
              <a:t>Nr 24</a:t>
            </a:r>
            <a:r xmlns:a="http://schemas.openxmlformats.org/drawingml/2006/main">
              <a:rPr lang="is" altLang="en-US" b="1">
                <a:solidFill>
                  <a:schemeClr val="tx1">
                    <a:lumMod val="50000"/>
                    <a:lumOff val="50000"/>
                  </a:schemeClr>
                </a:solidFill>
              </a:rPr>
              <a:t> </a:t>
            </a:r>
            <a:r xmlns:a="http://schemas.openxmlformats.org/drawingml/2006/main">
              <a:rPr lang="is" altLang="ko-KR" b="1">
                <a:solidFill>
                  <a:schemeClr val="tx1">
                    <a:lumMod val="50000"/>
                    <a:lumOff val="50000"/>
                  </a:schemeClr>
                </a:solidFill>
              </a:rPr>
              <a:t>The</a:t>
            </a:r>
            <a:r xmlns:a="http://schemas.openxmlformats.org/drawingml/2006/main">
              <a:rPr lang="is" altLang="en-US" b="1">
                <a:solidFill>
                  <a:schemeClr val="tx1">
                    <a:lumMod val="50000"/>
                    <a:lumOff val="50000"/>
                  </a:schemeClr>
                </a:solidFill>
              </a:rPr>
              <a:t> </a:t>
            </a:r>
            <a:r xmlns:a="http://schemas.openxmlformats.org/drawingml/2006/main">
              <a:rPr lang="is" altLang="ko-KR" b="1">
                <a:solidFill>
                  <a:schemeClr val="tx1">
                    <a:lumMod val="50000"/>
                    <a:lumOff val="50000"/>
                  </a:schemeClr>
                </a:solidFill>
              </a:rPr>
              <a:t>orð</a:t>
            </a:r>
            <a:r xmlns:a="http://schemas.openxmlformats.org/drawingml/2006/main">
              <a:rPr lang="is" altLang="en-US" b="1">
                <a:solidFill>
                  <a:schemeClr val="tx1">
                    <a:lumMod val="50000"/>
                    <a:lumOff val="50000"/>
                  </a:schemeClr>
                </a:solidFill>
              </a:rPr>
              <a:t> </a:t>
            </a:r>
            <a:r xmlns:a="http://schemas.openxmlformats.org/drawingml/2006/main">
              <a:rPr lang="is" altLang="ko-KR" b="1">
                <a:solidFill>
                  <a:schemeClr val="tx1">
                    <a:lumMod val="50000"/>
                    <a:lumOff val="50000"/>
                  </a:schemeClr>
                </a:solidFill>
              </a:rPr>
              <a:t>af</a:t>
            </a:r>
            <a:r xmlns:a="http://schemas.openxmlformats.org/drawingml/2006/main">
              <a:rPr lang="is" altLang="en-US" b="1">
                <a:solidFill>
                  <a:schemeClr val="tx1">
                    <a:lumMod val="50000"/>
                    <a:lumOff val="50000"/>
                  </a:schemeClr>
                </a:solidFill>
              </a:rPr>
              <a:t> </a:t>
            </a:r>
            <a:r xmlns:a="http://schemas.openxmlformats.org/drawingml/2006/main">
              <a:rPr lang="is" altLang="ko-KR" b="1">
                <a:solidFill>
                  <a:schemeClr val="tx1">
                    <a:lumMod val="50000"/>
                    <a:lumOff val="50000"/>
                  </a:schemeClr>
                </a:solidFill>
              </a:rPr>
              <a:t>Guð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4400"/>
              <a:t>Hrun Jeríkó</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6733" y="1196752"/>
            <a:ext cx="5065865" cy="4968000"/>
          </a:xfrm>
          <a:prstGeom prst="rect">
            <a:avLst/>
          </a:prstGeom>
        </p:spPr>
      </p:pic>
    </p:spTree>
    <p:extLst>
      <p:ext uri="{BB962C8B-B14F-4D97-AF65-F5344CB8AC3E}">
        <p14:creationId xmlns:p14="http://schemas.microsoft.com/office/powerpoint/2010/main" val="1299580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is" altLang="ko-KR" sz="3200"/>
              <a:t>Guð er?</a:t>
            </a:r>
            <a:r xmlns:a="http://schemas.openxmlformats.org/drawingml/2006/main">
              <a:rPr lang="i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is" altLang="ko-KR" sz="3600">
                <a:solidFill>
                  <a:srgbClr val="C00000"/>
                </a:solidFill>
              </a:rPr>
              <a:t>Guð..</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is" altLang="ko-KR" sz="3600">
                <a:solidFill>
                  <a:schemeClr val="tx1">
                    <a:lumMod val="65000"/>
                    <a:lumOff val="35000"/>
                  </a:schemeClr>
                </a:solidFill>
              </a:rPr>
              <a:t>Guð leiðir okkur með fullkomnum áætlunum sínum. Það eru engin mistök í áætlunum Guðs.</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4000">
                <a:solidFill>
                  <a:srgbClr val="FF0000"/>
                </a:solidFill>
              </a:rPr>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3600">
                <a:solidFill>
                  <a:schemeClr val="tx1">
                    <a:lumMod val="65000"/>
                    <a:lumOff val="35000"/>
                  </a:schemeClr>
                </a:solidFill>
              </a:rPr>
              <a:t>Í sjöunda skiptið, þegar prestarnir báru lúðrablásturinn, bauð Jósúa fólkinu: "Hrópið, því að Drottinn hefur gefið yður borgina!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s" altLang="ko-KR" sz="2800">
                <a:solidFill>
                  <a:schemeClr val="tx1">
                    <a:lumMod val="65000"/>
                    <a:lumOff val="35000"/>
                  </a:schemeClr>
                </a:solidFill>
              </a:rPr>
              <a:t>Jósúa</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5864705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2800">
                <a:solidFill>
                  <a:schemeClr val="tx1">
                    <a:lumMod val="65000"/>
                    <a:lumOff val="35000"/>
                  </a:schemeClr>
                </a:solidFill>
              </a:rPr>
              <a:t>Ísraelsmenn vildu fara inn í fyrirheitna landið. En Jeríkó, sem var stór kastali, lokaði leið þeirra.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2439394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2800">
                <a:solidFill>
                  <a:schemeClr val="tx1">
                    <a:lumMod val="65000"/>
                    <a:lumOff val="35000"/>
                  </a:schemeClr>
                </a:solidFill>
              </a:rPr>
              <a:t>Guð sagði við Jósúa, sem var leiðtogi þeirra, hvernig ætti að eyða Jeríkó.</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r="16832"/>
          <a:stretch>
            <a:fillRect/>
          </a:stretch>
        </p:blipFill>
        <p:spPr>
          <a:xfrm>
            <a:off x="783519" y="1"/>
            <a:ext cx="7604905" cy="5877272"/>
          </a:xfrm>
          <a:prstGeom prst="rect">
            <a:avLst/>
          </a:prstGeom>
        </p:spPr>
      </p:pic>
    </p:spTree>
    <p:extLst>
      <p:ext uri="{BB962C8B-B14F-4D97-AF65-F5344CB8AC3E}">
        <p14:creationId xmlns:p14="http://schemas.microsoft.com/office/powerpoint/2010/main" val="9971256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2800">
                <a:solidFill>
                  <a:schemeClr val="tx1">
                    <a:lumMod val="65000"/>
                    <a:lumOff val="35000"/>
                  </a:schemeClr>
                </a:solidFill>
              </a:rPr>
              <a:t>Ísraelsmenn gengu í kringum Jeríkómúrinn í sjö daga samkvæmt fyrirmælum Guðs.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405290821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2800">
                <a:solidFill>
                  <a:schemeClr val="tx1">
                    <a:lumMod val="65000"/>
                    <a:lumOff val="35000"/>
                  </a:schemeClr>
                </a:solidFill>
              </a:rPr>
              <a:t>Á meðan þeir gengu í kringum múrinn í sex daga, á hverjum degi í eitt skipti, hreyfðist Jeríkó ekki tommu.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99"/>
            <a:ext cx="9144000" cy="5873873"/>
          </a:xfrm>
          <a:prstGeom prst="rect">
            <a:avLst/>
          </a:prstGeom>
        </p:spPr>
      </p:pic>
    </p:spTree>
    <p:extLst>
      <p:ext uri="{BB962C8B-B14F-4D97-AF65-F5344CB8AC3E}">
        <p14:creationId xmlns:p14="http://schemas.microsoft.com/office/powerpoint/2010/main" val="231828772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92" y="5487957"/>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2800">
                <a:solidFill>
                  <a:schemeClr val="tx1">
                    <a:lumMod val="65000"/>
                    <a:lumOff val="35000"/>
                  </a:schemeClr>
                </a:solidFill>
              </a:rPr>
              <a:t>Á sjöunda degi gengu þeir í kringum það sjö sinnum. Á sjöunda tímanum hrundu þeir hátt, veggurinn hrundi.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
            <a:ext cx="9144000" cy="5301305"/>
          </a:xfrm>
          <a:prstGeom prst="rect">
            <a:avLst/>
          </a:prstGeom>
        </p:spPr>
      </p:pic>
    </p:spTree>
    <p:extLst>
      <p:ext uri="{BB962C8B-B14F-4D97-AF65-F5344CB8AC3E}">
        <p14:creationId xmlns:p14="http://schemas.microsoft.com/office/powerpoint/2010/main" val="188756429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4000">
                <a:solidFill>
                  <a:srgbClr val="FF0000"/>
                </a:solidFill>
              </a:rPr>
              <a:t>Kennsla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3200">
                <a:solidFill>
                  <a:schemeClr val="tx1">
                    <a:lumMod val="65000"/>
                    <a:lumOff val="35000"/>
                  </a:schemeClr>
                </a:solidFill>
              </a:rPr>
              <a:t>Ísraelsmenn gátu ekki eytt Jeríkó með eigin valdi. En Guð eyddi Jeríkó af eigin krafti fyrir þá.</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is" altLang="ko-KR" sz="3200">
                <a:solidFill>
                  <a:schemeClr val="tx1">
                    <a:lumMod val="65000"/>
                    <a:lumOff val="35000"/>
                  </a:schemeClr>
                </a:solidFill>
              </a:rPr>
              <a:t>Ísraelsmenn hafa unnið sigur með hlýðni við Guð.</a:t>
            </a:r>
          </a:p>
          <a:p>
            <a:pPr xmlns:a="http://schemas.openxmlformats.org/drawingml/2006/main" algn="ctr"/>
            <a:r xmlns:a="http://schemas.openxmlformats.org/drawingml/2006/main">
              <a:rPr lang="is" altLang="ko-KR" sz="3200">
                <a:solidFill>
                  <a:schemeClr val="tx1">
                    <a:lumMod val="65000"/>
                    <a:lumOff val="35000"/>
                  </a:schemeClr>
                </a:solidFill>
              </a:rPr>
              <a:t>Lifum lífi okkar í hlýðni við Guð.</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is" altLang="ko-KR" sz="3200">
                <a:solidFill>
                  <a:schemeClr val="tx1">
                    <a:lumMod val="65000"/>
                    <a:lumOff val="35000"/>
                  </a:schemeClr>
                </a:solidFill>
              </a:rPr>
              <a:t>Við skulum þakka Guði fyrir að láta okkur sigra!</a:t>
            </a:r>
          </a:p>
        </p:txBody>
      </p:sp>
    </p:spTree>
    <p:extLst>
      <p:ext uri="{BB962C8B-B14F-4D97-AF65-F5344CB8AC3E}">
        <p14:creationId xmlns:p14="http://schemas.microsoft.com/office/powerpoint/2010/main" val="155793269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2714"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3200"/>
              <a:t>Guð?</a:t>
            </a:r>
            <a:r xmlns:a="http://schemas.openxmlformats.org/drawingml/2006/main">
              <a:rPr lang="i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64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422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3600">
                <a:solidFill>
                  <a:srgbClr val="C00000"/>
                </a:solidFill>
              </a:rPr>
              <a:t>Guð..</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3600">
                <a:solidFill>
                  <a:schemeClr val="tx1">
                    <a:lumMod val="65000"/>
                    <a:lumOff val="35000"/>
                  </a:schemeClr>
                </a:solidFill>
              </a:rPr>
              <a:t>Guð gefur fólki sínu sigur með miklum krafti sínum.</a:t>
            </a:r>
          </a:p>
          <a:p>
            <a:endParaRPr lang="en-US" altLang="ko-KR" sz="3600">
              <a:solidFill>
                <a:schemeClr val="tx1">
                  <a:lumMod val="65000"/>
                  <a:lumOff val="35000"/>
                </a:schemeClr>
              </a:solidFill>
            </a:endParaRPr>
          </a:p>
          <a:p>
            <a:r xmlns:a="http://schemas.openxmlformats.org/drawingml/2006/main">
              <a:rPr lang="is" altLang="ko-KR" sz="3600">
                <a:solidFill>
                  <a:schemeClr val="tx1">
                    <a:lumMod val="65000"/>
                    <a:lumOff val="35000"/>
                  </a:schemeClr>
                </a:solidFill>
              </a:rPr>
              <a:t>Hann er Guð sigurs!</a:t>
            </a:r>
          </a:p>
        </p:txBody>
      </p:sp>
    </p:spTree>
    <p:extLst>
      <p:ext uri="{BB962C8B-B14F-4D97-AF65-F5344CB8AC3E}">
        <p14:creationId xmlns:p14="http://schemas.microsoft.com/office/powerpoint/2010/main" val="276861465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4000">
                <a:solidFill>
                  <a:srgbClr val="FF0000"/>
                </a:solidFill>
              </a:rPr>
              <a:t>Spurningakeppni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9277" y="11930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3600">
                <a:solidFill>
                  <a:schemeClr val="tx1">
                    <a:lumMod val="65000"/>
                    <a:lumOff val="35000"/>
                  </a:schemeClr>
                </a:solidFill>
              </a:rPr>
              <a:t>Hvað bauð Guð Jósúa að eyða Jeríkó?</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en-US" sz="2800">
                <a:solidFill>
                  <a:schemeClr val="tx1">
                    <a:lumMod val="65000"/>
                    <a:lumOff val="35000"/>
                  </a:schemeClr>
                </a:solidFill>
              </a:rPr>
              <a:t>① </a:t>
            </a:r>
            <a:r xmlns:a="http://schemas.openxmlformats.org/drawingml/2006/main">
              <a:rPr lang="is" altLang="ko-KR" sz="2800">
                <a:solidFill>
                  <a:schemeClr val="tx1">
                    <a:lumMod val="65000"/>
                    <a:lumOff val="35000"/>
                  </a:schemeClr>
                </a:solidFill>
              </a:rPr>
              <a:t>Kasta steinum í Jeríkó í sjö daga.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en-US" sz="2800">
                <a:solidFill>
                  <a:schemeClr val="tx1">
                    <a:lumMod val="65000"/>
                    <a:lumOff val="35000"/>
                  </a:schemeClr>
                </a:solidFill>
              </a:rPr>
              <a:t>② </a:t>
            </a:r>
            <a:r xmlns:a="http://schemas.openxmlformats.org/drawingml/2006/main">
              <a:rPr lang="is" altLang="ko-KR" sz="2800">
                <a:solidFill>
                  <a:schemeClr val="tx1">
                    <a:lumMod val="65000"/>
                    <a:lumOff val="35000"/>
                  </a:schemeClr>
                </a:solidFill>
              </a:rPr>
              <a:t>Biðjið í sjö daga fyrir Jeríkó.</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en-US" sz="2800">
                <a:solidFill>
                  <a:schemeClr val="tx1">
                    <a:lumMod val="65000"/>
                    <a:lumOff val="35000"/>
                  </a:schemeClr>
                </a:solidFill>
              </a:rPr>
              <a:t>③ </a:t>
            </a:r>
            <a:r xmlns:a="http://schemas.openxmlformats.org/drawingml/2006/main">
              <a:rPr lang="is" altLang="ko-KR" sz="2800">
                <a:solidFill>
                  <a:schemeClr val="tx1">
                    <a:lumMod val="65000"/>
                    <a:lumOff val="35000"/>
                  </a:schemeClr>
                </a:solidFill>
              </a:rPr>
              <a:t>Syngið lof í sjö daga fyrir Jeríkó.</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2800">
                <a:solidFill>
                  <a:schemeClr val="tx1">
                    <a:lumMod val="65000"/>
                    <a:lumOff val="35000"/>
                  </a:schemeClr>
                </a:solidFill>
              </a:rPr>
              <a:t>④ Marsaðu múrinn í Jeríkó í sjö daga og kl</a:t>
            </a:r>
          </a:p>
          <a:p>
            <a:r xmlns:a="http://schemas.openxmlformats.org/drawingml/2006/main">
              <a:rPr lang="is" altLang="ko-KR" sz="2800">
                <a:solidFill>
                  <a:schemeClr val="tx1">
                    <a:lumMod val="65000"/>
                    <a:lumOff val="35000"/>
                  </a:schemeClr>
                </a:solidFill>
              </a:rPr>
              <a:t>síðasta daginn hrópa hátt.</a:t>
            </a:r>
          </a:p>
        </p:txBody>
      </p:sp>
      <p:sp>
        <p:nvSpPr>
          <p:cNvPr id="24" name="TextBox 23"/>
          <p:cNvSpPr txBox="1"/>
          <p:nvPr/>
        </p:nvSpPr>
        <p:spPr>
          <a:xfrm>
            <a:off x="323528" y="5138027"/>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en-US" sz="2800">
                <a:solidFill>
                  <a:srgbClr val="FF0000"/>
                </a:solidFill>
              </a:rPr>
              <a:t>④ </a:t>
            </a:r>
            <a:r xmlns:a="http://schemas.openxmlformats.org/drawingml/2006/main">
              <a:rPr lang="is" altLang="ko-KR" sz="2800">
                <a:solidFill>
                  <a:srgbClr val="FF0000"/>
                </a:solidFill>
              </a:rPr>
              <a:t>Marsaðu múrinn í Jeríkó í sjö daga og kl</a:t>
            </a:r>
          </a:p>
          <a:p>
            <a:r xmlns:a="http://schemas.openxmlformats.org/drawingml/2006/main">
              <a:rPr lang="is" altLang="ko-KR" sz="2800">
                <a:solidFill>
                  <a:srgbClr val="FF0000"/>
                </a:solidFill>
              </a:rPr>
              <a:t>síðasta daginn hrópa hátt.</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5652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s" altLang="ko-KR" sz="4000">
                <a:solidFill>
                  <a:srgbClr val="FF0000"/>
                </a:solidFill>
              </a:rPr>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6414" y="1911636"/>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s" altLang="ko-KR" sz="3600">
                <a:solidFill>
                  <a:schemeClr val="tx1">
                    <a:lumMod val="65000"/>
                    <a:lumOff val="35000"/>
                  </a:schemeClr>
                </a:solidFill>
              </a:rPr>
              <a:t>Í sjöunda skiptið, þegar prestarnir báru lúðrablásturinn, bauð Jósúa fólkinu: "Hrópið, því að Drottinn hefur gefið yður borgina!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s" altLang="ko-KR" sz="2800">
                <a:solidFill>
                  <a:schemeClr val="tx1">
                    <a:lumMod val="65000"/>
                    <a:lumOff val="35000"/>
                  </a:schemeClr>
                </a:solidFill>
              </a:rPr>
              <a:t>Jósúa</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9640354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Microsoft Windows NT 10.0.20348.0"/>
  <p:tag name="AS_RELEASE_DATE" val="2021.05.14"/>
  <p:tag name="AS_TITLE" val="Aspose.Slides for .NET Standard 2.0"/>
  <p:tag name="AS_VERSION" val="21.5"/>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4457</Words>
  <Application>Microsoft Office PowerPoint</Application>
  <PresentationFormat>화면 슬라이드 쇼(4:3)</PresentationFormat>
  <Paragraphs>460</Paragraphs>
  <Slides>165</Slides>
  <Notes>4</Notes>
  <HiddenSlides>0</HiddenSlides>
  <MMClips>0</MMClips>
  <ScaleCrop>false</ScaleCrop>
  <HeadingPairs>
    <vt:vector size="6" baseType="variant">
      <vt:variant>
        <vt:lpstr>사용한 글꼴</vt:lpstr>
      </vt:variant>
      <vt:variant>
        <vt:i4>2</vt:i4>
      </vt:variant>
      <vt:variant>
        <vt:lpstr>테마</vt:lpstr>
      </vt:variant>
      <vt:variant>
        <vt:i4>5</vt:i4>
      </vt:variant>
      <vt:variant>
        <vt:lpstr>슬라이드 제목</vt:lpstr>
      </vt:variant>
      <vt:variant>
        <vt:i4>165</vt:i4>
      </vt:variant>
    </vt:vector>
  </HeadingPairs>
  <TitlesOfParts>
    <vt:vector size="172" baseType="lpstr">
      <vt:lpstr>맑은 고딕</vt:lpstr>
      <vt:lpstr>Arial</vt:lpstr>
      <vt:lpstr>Office 테마</vt:lpstr>
      <vt:lpstr>Office 테마</vt:lpstr>
      <vt:lpstr>Office 테마</vt:lpstr>
      <vt:lpstr>Office 테마</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leo</dc:creator>
  <cp:lastModifiedBy>LG</cp:lastModifiedBy>
  <cp:revision>60</cp:revision>
  <dcterms:created xsi:type="dcterms:W3CDTF">2014-11-24T05:13:47Z</dcterms:created>
  <dcterms:modified xsi:type="dcterms:W3CDTF">2023-09-25T07:41:07Z</dcterms:modified>
</cp:coreProperties>
</file>